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63"/>
  </p:notesMasterIdLst>
  <p:sldIdLst>
    <p:sldId id="338" r:id="rId2"/>
    <p:sldId id="267" r:id="rId3"/>
    <p:sldId id="397" r:id="rId4"/>
    <p:sldId id="353" r:id="rId5"/>
    <p:sldId id="356" r:id="rId6"/>
    <p:sldId id="364" r:id="rId7"/>
    <p:sldId id="365" r:id="rId8"/>
    <p:sldId id="366" r:id="rId9"/>
    <p:sldId id="367" r:id="rId10"/>
    <p:sldId id="368" r:id="rId11"/>
    <p:sldId id="325" r:id="rId12"/>
    <p:sldId id="318" r:id="rId13"/>
    <p:sldId id="323" r:id="rId14"/>
    <p:sldId id="326" r:id="rId15"/>
    <p:sldId id="327" r:id="rId16"/>
    <p:sldId id="278" r:id="rId17"/>
    <p:sldId id="320" r:id="rId18"/>
    <p:sldId id="321" r:id="rId19"/>
    <p:sldId id="324" r:id="rId20"/>
    <p:sldId id="322" r:id="rId21"/>
    <p:sldId id="328" r:id="rId22"/>
    <p:sldId id="329" r:id="rId23"/>
    <p:sldId id="330" r:id="rId24"/>
    <p:sldId id="398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57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54" r:id="rId62"/>
  </p:sldIdLst>
  <p:sldSz cx="9144000" cy="6858000" type="screen4x3"/>
  <p:notesSz cx="6858000" cy="9144000"/>
  <p:embeddedFontLst>
    <p:embeddedFont>
      <p:font typeface="함초롬바탕" panose="02030504000101010101" pitchFamily="18" charset="-127"/>
      <p:regular r:id="rId64"/>
      <p:bold r:id="rId65"/>
    </p:embeddedFont>
    <p:embeddedFont>
      <p:font typeface="HY헤드라인M" panose="02030600000101010101" pitchFamily="18" charset="-127"/>
      <p:regular r:id="rId66"/>
    </p:embeddedFont>
    <p:embeddedFont>
      <p:font typeface="함초롬돋움" panose="02030504000101010101" pitchFamily="18" charset="-127"/>
      <p:regular r:id="rId67"/>
      <p:bold r:id="rId68"/>
    </p:embeddedFont>
    <p:embeddedFont>
      <p:font typeface="나눔고딕" panose="020B0600000101010101" charset="-127"/>
      <p:bold r:id="rId69"/>
    </p:embeddedFont>
    <p:embeddedFont>
      <p:font typeface="Leelawadee UI" panose="020B0502040204020203" pitchFamily="34" charset="-34"/>
      <p:regular r:id="rId70"/>
      <p:bold r:id="rId71"/>
    </p:embeddedFont>
    <p:embeddedFont>
      <p:font typeface="Segoe UI Black" panose="020B0A02040204020203" pitchFamily="34" charset="0"/>
      <p:bold r:id="rId72"/>
      <p:boldItalic r:id="rId73"/>
    </p:embeddedFont>
    <p:embeddedFont>
      <p:font typeface="Malgun Gothic" panose="020B0503020000020004" pitchFamily="50" charset="-127"/>
      <p:regular r:id="rId74"/>
      <p:bold r:id="rId75"/>
    </p:embeddedFont>
    <p:embeddedFont>
      <p:font typeface="Cambria Math" panose="02040503050406030204" pitchFamily="18" charset="0"/>
      <p:regular r:id="rId76"/>
    </p:embeddedFont>
    <p:embeddedFont>
      <p:font typeface="맑은 고딕 Semilight" panose="020B0502040204020203" pitchFamily="50" charset="-127"/>
      <p:regular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  <p:embeddedFont>
      <p:font typeface="Copperplate Gothic Bold" panose="020E0705020206020404" pitchFamily="34" charset="0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3A5B90"/>
    <a:srgbClr val="50577A"/>
    <a:srgbClr val="2B5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87568" autoAdjust="0"/>
  </p:normalViewPr>
  <p:slideViewPr>
    <p:cSldViewPr snapToObjects="1">
      <p:cViewPr>
        <p:scale>
          <a:sx n="58" d="100"/>
          <a:sy n="58" d="100"/>
        </p:scale>
        <p:origin x="-114" y="1266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03793-EC17-4F72-AB60-8AC8950ABBFD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3E168-B25B-4C9C-88C0-319DBFA47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1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eson.tistory.com/18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eson.tistory.com/18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1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1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6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손실 함수가 </a:t>
            </a:r>
            <a:r>
              <a:rPr lang="ko-KR" altLang="en-US" sz="1200" dirty="0" err="1"/>
              <a:t>뉴럴</a:t>
            </a:r>
            <a:r>
              <a:rPr lang="ko-KR" altLang="en-US" sz="1200" dirty="0"/>
              <a:t> 네트워크의 </a:t>
            </a:r>
            <a:r>
              <a:rPr lang="ko-KR" altLang="en-US" sz="1200" dirty="0" err="1"/>
              <a:t>여러개의</a:t>
            </a:r>
            <a:r>
              <a:rPr lang="ko-KR" altLang="en-US" sz="1200" dirty="0"/>
              <a:t> 레이어를 포함하고 있을 때는 각 레이어의 가중치에 대해서 편미분한 값을 다음 레이어로 전달하는 방식으로 효율적인 계산을 꾀합니다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이런 기법은 미분의 </a:t>
            </a:r>
            <a:r>
              <a:rPr lang="ko-KR" altLang="en-US" sz="1200" dirty="0" err="1"/>
              <a:t>체인룰을</a:t>
            </a:r>
            <a:r>
              <a:rPr lang="ko-KR" altLang="en-US" sz="1200" dirty="0"/>
              <a:t> 이용한 것으로 하나의 손실 함수 미분을 </a:t>
            </a:r>
            <a:r>
              <a:rPr lang="ko-KR" altLang="en-US" sz="1200" dirty="0" err="1"/>
              <a:t>여러개의</a:t>
            </a:r>
            <a:r>
              <a:rPr lang="ko-KR" altLang="en-US" sz="1200" dirty="0"/>
              <a:t> 미분으로 나누어 계산할 수 있습니다</a:t>
            </a:r>
            <a:r>
              <a:rPr lang="en-US" altLang="ko-KR" sz="1200" dirty="0"/>
              <a:t>.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6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최악의 기준인 평균선을 근거로 하여 상관관계 파악함</a:t>
            </a:r>
            <a:endParaRPr lang="en-US" altLang="ko-KR" dirty="0"/>
          </a:p>
          <a:p>
            <a:r>
              <a:rPr lang="en-US" altLang="ko-KR" dirty="0"/>
              <a:t>http://tip.daum.net/question/49890629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7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선형 회귀분석에서는 </a:t>
            </a:r>
            <a:r>
              <a:rPr lang="ko-KR" altLang="en-US" dirty="0" err="1"/>
              <a:t>최소제곱법을</a:t>
            </a:r>
            <a:r>
              <a:rPr lang="ko-KR" altLang="en-US" dirty="0"/>
              <a:t> 통해 회귀식을 추정하였다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종속변수와 독립변수가 선형관계에 놓여있지 않은 일반화 선형모형에서는 어떤 방식으로 회귀식을 추정할 수 있을까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일반화 선형 모형에서는 대개 최대우도법을 이용하여 회귀식을 추정한다</a:t>
            </a:r>
            <a:endParaRPr lang="en-US" altLang="ko-KR" dirty="0"/>
          </a:p>
          <a:p>
            <a:r>
              <a:rPr lang="ko-KR" altLang="en-US" dirty="0"/>
              <a:t>모수로부터 특정 현상이 관찰되는 것을 확률의 문제라고 한다면 </a:t>
            </a:r>
            <a:r>
              <a:rPr lang="ko-KR" altLang="en-US" dirty="0" err="1"/>
              <a:t>우도는</a:t>
            </a:r>
            <a:r>
              <a:rPr lang="ko-KR" altLang="en-US" dirty="0"/>
              <a:t> 확률의 반대개념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확률 밀도 함수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추정 문제에서는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즉, 이미 실현된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샘플값은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알고 있지만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모르고 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경우에는 확률 밀도 함수라는 수식에서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이미 결정되어 버린 상수 계수로 놓고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찾아내야 할 변수로 생각할 수 있다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물론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-Web"/>
              </a:rPr>
              <a:t>(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-Web"/>
              </a:rPr>
              <a:t>,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Web"/>
              </a:rPr>
              <a:t>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-Web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x,θ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의 의미 자체는 변함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없이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주어진 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 나올 수 있는 상대적 가능성의 값이다.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우도(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likelihood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한다.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https://datascienceschool.net/view-notebook/79140e6a9e364bcbb04cb8e525b9dba4/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06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뇌졸증의</a:t>
            </a:r>
            <a:r>
              <a:rPr lang="ko-KR" altLang="en-US" dirty="0"/>
              <a:t> 발생이라는 하나의 현상을 설명하기 위해 다양한 위험인자들</a:t>
            </a:r>
            <a:endParaRPr lang="en-US" altLang="ko-KR" dirty="0"/>
          </a:p>
          <a:p>
            <a:r>
              <a:rPr lang="ko-KR" altLang="en-US" dirty="0"/>
              <a:t>두 모형이 통계적으로 유의한 우도 차이를 보인다면 비만이라는 변수는 유의할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4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경우 </a:t>
            </a:r>
            <a:r>
              <a:rPr lang="en-US" altLang="ko-KR" dirty="0"/>
              <a:t>LSE</a:t>
            </a:r>
            <a:r>
              <a:rPr lang="ko-KR" altLang="en-US" dirty="0"/>
              <a:t>와 </a:t>
            </a:r>
            <a:r>
              <a:rPr lang="en-US" altLang="ko-KR" dirty="0"/>
              <a:t>MLE</a:t>
            </a:r>
            <a:r>
              <a:rPr lang="ko-KR" altLang="en-US" dirty="0"/>
              <a:t>결과의 차이가 그리 크지 않고</a:t>
            </a:r>
            <a:endParaRPr lang="en-US" altLang="ko-KR" dirty="0"/>
          </a:p>
          <a:p>
            <a:r>
              <a:rPr lang="ko-KR" altLang="en-US" dirty="0"/>
              <a:t>두가지를 바꿔 사용 가능</a:t>
            </a:r>
            <a:endParaRPr lang="en-US" altLang="ko-KR" dirty="0"/>
          </a:p>
          <a:p>
            <a:r>
              <a:rPr lang="ko-KR" altLang="en-US" dirty="0"/>
              <a:t>모두 실행해서 결과를 서로 확인하고 결과가 다른 경우 원인 확인 가능</a:t>
            </a:r>
            <a:endParaRPr lang="en-US" altLang="ko-KR" dirty="0"/>
          </a:p>
          <a:p>
            <a:r>
              <a:rPr lang="ko-KR" altLang="en-US" dirty="0"/>
              <a:t>표본 크기가 작고 관측 중단이 특별히</a:t>
            </a:r>
            <a:r>
              <a:rPr lang="en-US" altLang="ko-KR" dirty="0"/>
              <a:t> </a:t>
            </a:r>
            <a:r>
              <a:rPr lang="ko-KR" altLang="en-US" dirty="0"/>
              <a:t>엄격하지 않을 경우  </a:t>
            </a:r>
            <a:r>
              <a:rPr lang="en-US" altLang="ko-KR" dirty="0"/>
              <a:t>LSE </a:t>
            </a:r>
            <a:r>
              <a:rPr lang="ko-KR" altLang="en-US" dirty="0"/>
              <a:t>그렇지 않으면 일반적으로 </a:t>
            </a:r>
            <a:r>
              <a:rPr lang="en-US" altLang="ko-KR" dirty="0"/>
              <a:t>MLE</a:t>
            </a:r>
            <a:r>
              <a:rPr lang="ko-KR" altLang="en-US" dirty="0"/>
              <a:t>추정선호</a:t>
            </a:r>
            <a:endParaRPr lang="en-US" altLang="ko-KR" dirty="0"/>
          </a:p>
          <a:p>
            <a:r>
              <a:rPr lang="ko-KR" altLang="en-US" dirty="0"/>
              <a:t>통계프로그래밍 </a:t>
            </a:r>
            <a:r>
              <a:rPr lang="ko-KR" altLang="en-US" dirty="0" err="1"/>
              <a:t>미니탭</a:t>
            </a:r>
            <a:r>
              <a:rPr lang="ko-KR" altLang="en-US" dirty="0"/>
              <a:t> 홈페이지에서는</a:t>
            </a:r>
            <a:endParaRPr lang="en-US" altLang="ko-KR" dirty="0"/>
          </a:p>
          <a:p>
            <a:r>
              <a:rPr lang="en-US" altLang="ko-KR" dirty="0"/>
              <a:t>LSE</a:t>
            </a:r>
            <a:r>
              <a:rPr lang="ko-KR" altLang="en-US" dirty="0"/>
              <a:t>의 더 정밀한 </a:t>
            </a:r>
            <a:r>
              <a:rPr lang="en-US" altLang="ko-KR" dirty="0"/>
              <a:t>p-value </a:t>
            </a:r>
            <a:r>
              <a:rPr lang="ko-KR" altLang="en-US" dirty="0"/>
              <a:t>를 활용해서 모형에 포함시킬 항을 선택하고 </a:t>
            </a:r>
            <a:endParaRPr lang="en-US" altLang="ko-KR" dirty="0"/>
          </a:p>
          <a:p>
            <a:r>
              <a:rPr lang="en-US" altLang="ko-KR" dirty="0"/>
              <a:t>MLE</a:t>
            </a:r>
            <a:r>
              <a:rPr lang="ko-KR" altLang="en-US" dirty="0"/>
              <a:t>를 사용하여 최종 계수 추정을 추천함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9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오류와 페널티를 동시에 최소화하는 최적의 모델을 만들 수 있다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페널티를 더욱 강조할수록 값이 큰 계수에 대한 제한이 더욱 커진다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정규화에 대한 개념을 직관적으로 살펴보면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그림에서 왼쪽의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차방정식으로 되어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차방정식으로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과최적화가 된 모습이죠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배운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그대로 사용한다고 생각하고 뒤에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곱해서 추가한다고 생각해보겠습니다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새롭게 추가된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찾기 때문에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값은 아주 작은 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가까운 값이 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차방정식의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뒤에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두개 항이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방정식과 같아지게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정규화에 개념이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출처</a:t>
            </a:r>
            <a:r>
              <a:rPr lang="en-US" altLang="ko-KR" dirty="0">
                <a:effectLst/>
              </a:rPr>
              <a:t>: </a:t>
            </a:r>
            <a:r>
              <a:rPr lang="en-US" altLang="ko-KR" dirty="0">
                <a:effectLst/>
                <a:hlinkClick r:id="rId3"/>
              </a:rPr>
              <a:t>http://daeson.tistory.com/184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[</a:t>
            </a:r>
            <a:r>
              <a:rPr lang="ko-KR" altLang="en-US" dirty="0" err="1">
                <a:effectLst/>
              </a:rPr>
              <a:t>대소니</a:t>
            </a:r>
            <a:r>
              <a:rPr lang="en-US" altLang="ko-KR" dirty="0">
                <a:effectLst/>
              </a:rPr>
              <a:t>]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5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regularization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식을 추가하여 아래 그림의 공식과 같이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람다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lamda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regularization parameter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하며 이 람다가 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역활은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구분할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 본래의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잘 적용이 될 수 있도록 조절해주는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역활을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하나는 고차항의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아주 작은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가까운 값으로 만들어주어 적당한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차항의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함수로 만들어주는 정규화의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역활을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/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출처</a:t>
            </a:r>
            <a:r>
              <a:rPr lang="en-US" altLang="ko-KR" dirty="0">
                <a:effectLst/>
              </a:rPr>
              <a:t>: </a:t>
            </a:r>
            <a:r>
              <a:rPr lang="en-US" altLang="ko-KR" dirty="0">
                <a:effectLst/>
                <a:hlinkClick r:id="rId3"/>
              </a:rPr>
              <a:t>http://daeson.tistory.com/184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[</a:t>
            </a:r>
            <a:r>
              <a:rPr lang="ko-KR" altLang="en-US" dirty="0" err="1">
                <a:effectLst/>
              </a:rPr>
              <a:t>대소니</a:t>
            </a:r>
            <a:r>
              <a:rPr lang="en-US" altLang="ko-KR" dirty="0">
                <a:effectLst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정규화방법은</a:t>
            </a:r>
            <a:r>
              <a:rPr lang="ko-KR" altLang="en-US" dirty="0"/>
              <a:t> 지금부터 배울 </a:t>
            </a:r>
            <a:r>
              <a:rPr lang="en-US" altLang="ko-KR" dirty="0"/>
              <a:t>logistic </a:t>
            </a:r>
            <a:r>
              <a:rPr lang="ko-KR" altLang="en-US"/>
              <a:t>함수에서도 동일하게 </a:t>
            </a:r>
            <a:r>
              <a:rPr lang="ko-KR" altLang="en-US" dirty="0"/>
              <a:t>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/>
                <a:ea typeface="나눔고딕"/>
              </a:rPr>
              <a:t>최적의 </a:t>
            </a:r>
            <a:r>
              <a:rPr lang="ko-KR" altLang="en-US" sz="1200" dirty="0" err="1" smtClean="0">
                <a:latin typeface="나눔고딕"/>
                <a:ea typeface="나눔고딕"/>
              </a:rPr>
              <a:t>임계치는</a:t>
            </a:r>
            <a:r>
              <a:rPr lang="ko-KR" altLang="en-US" sz="1200" dirty="0" smtClean="0">
                <a:latin typeface="나눔고딕"/>
                <a:ea typeface="나눔고딕"/>
              </a:rPr>
              <a:t> </a:t>
            </a:r>
            <a:r>
              <a:rPr lang="en-US" altLang="ko-KR" sz="1200" dirty="0" smtClean="0">
                <a:latin typeface="나눔고딕"/>
                <a:ea typeface="나눔고딕"/>
              </a:rPr>
              <a:t>train data </a:t>
            </a:r>
            <a:r>
              <a:rPr lang="ko-KR" altLang="en-US" sz="1200" dirty="0" smtClean="0">
                <a:latin typeface="나눔고딕"/>
                <a:ea typeface="나눔고딕"/>
              </a:rPr>
              <a:t>기준으로 만든 </a:t>
            </a:r>
            <a:r>
              <a:rPr lang="ko-KR" altLang="en-US" sz="1200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200" dirty="0" smtClean="0">
                <a:latin typeface="나눔고딕"/>
                <a:ea typeface="나눔고딕"/>
              </a:rPr>
              <a:t> </a:t>
            </a:r>
            <a:r>
              <a:rPr lang="ko-KR" altLang="en-US" sz="1200" dirty="0" err="1" smtClean="0">
                <a:latin typeface="나눔고딕"/>
                <a:ea typeface="나눔고딕"/>
              </a:rPr>
              <a:t>회귀식에</a:t>
            </a:r>
            <a:r>
              <a:rPr lang="ko-KR" altLang="en-US" sz="1200" dirty="0" smtClean="0">
                <a:latin typeface="나눔고딕"/>
                <a:ea typeface="나눔고딕"/>
              </a:rPr>
              <a:t> </a:t>
            </a:r>
            <a:r>
              <a:rPr lang="en-US" altLang="ko-KR" sz="1200" dirty="0" smtClean="0">
                <a:latin typeface="나눔고딕"/>
                <a:ea typeface="나눔고딕"/>
              </a:rPr>
              <a:t>Validation data</a:t>
            </a:r>
            <a:r>
              <a:rPr lang="ko-KR" altLang="en-US" sz="1200" dirty="0" smtClean="0">
                <a:latin typeface="나눔고딕"/>
                <a:ea typeface="나눔고딕"/>
              </a:rPr>
              <a:t>를</a:t>
            </a:r>
            <a:r>
              <a:rPr lang="en-US" altLang="ko-KR" sz="1200" dirty="0" smtClean="0">
                <a:latin typeface="나눔고딕"/>
                <a:ea typeface="나눔고딕"/>
              </a:rPr>
              <a:t> </a:t>
            </a:r>
            <a:r>
              <a:rPr lang="ko-KR" altLang="en-US" sz="1200" dirty="0" smtClean="0">
                <a:latin typeface="나눔고딕"/>
                <a:ea typeface="나눔고딕"/>
              </a:rPr>
              <a:t>넣어 더 잘 분류하는 </a:t>
            </a:r>
            <a:r>
              <a:rPr lang="ko-KR" altLang="en-US" sz="1200" dirty="0" err="1" smtClean="0">
                <a:latin typeface="나눔고딕"/>
                <a:ea typeface="나눔고딕"/>
              </a:rPr>
              <a:t>임계치를</a:t>
            </a:r>
            <a:r>
              <a:rPr lang="ko-KR" altLang="en-US" sz="1200" dirty="0" smtClean="0">
                <a:latin typeface="나눔고딕"/>
                <a:ea typeface="나눔고딕"/>
              </a:rPr>
              <a:t> 확인하여 넣으면 된다</a:t>
            </a:r>
            <a:r>
              <a:rPr lang="en-US" altLang="ko-KR" sz="1200" dirty="0" smtClean="0">
                <a:latin typeface="나눔고딕"/>
                <a:ea typeface="나눔고딕"/>
              </a:rPr>
              <a:t>. </a:t>
            </a:r>
            <a:endParaRPr lang="ko-KR" altLang="en-US" sz="1200" dirty="0" smtClean="0">
              <a:latin typeface="나눔고딕"/>
              <a:ea typeface="나눔고딕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우도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최대 우도 추정 쉽게 풀어내야 할 것 </a:t>
            </a:r>
            <a:r>
              <a:rPr lang="ko-KR" altLang="en-US" baseline="0" dirty="0" err="1" smtClean="0"/>
              <a:t>같아유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어려움 </a:t>
            </a:r>
            <a:endParaRPr lang="en-US" altLang="ko-KR" baseline="0" dirty="0" smtClean="0"/>
          </a:p>
          <a:p>
            <a:r>
              <a:rPr lang="en-US" altLang="ko-KR" dirty="0" smtClean="0"/>
              <a:t>https://datascienceschool.net/view-notebook/79140e6a9e364bcbb04cb8e525b9dba4/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s://m.blog.naver.com/PostView.nhn?blogId=libido1014&amp;logNo=120122772781&amp;proxyReferer=http%3A%2F%2Fwww.google.co.kr%2Furl%3Fsa%3Dt%26rct%3Dj%26q%3D%26esrc%3Ds%26source%3Dweb%26cd%3D2%26ved%3D0ahUKEwi1h8bz1djVAhWHVrwKHWetD0IQFggtMAE%26url%3Dhttp%253A%252F%252Fm.blog.naver.com%252Flibido1014%252F120122772781%26usg%3DAFQjCNGEfCTRMKk1wcnLT9caZFoMmCUu-w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3E168-B25B-4C9C-88C0-319DBFA47F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5523-7726-4B63-B30B-297575111E08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E2126-0DEE-4E04-9FF2-49A19EB5FE1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mp"/><Relationship Id="rId3" Type="http://schemas.openxmlformats.org/officeDocument/2006/relationships/image" Target="../media/image16.gif"/><Relationship Id="rId7" Type="http://schemas.openxmlformats.org/officeDocument/2006/relationships/image" Target="../media/image1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5719" TargetMode="External"/><Relationship Id="rId2" Type="http://schemas.openxmlformats.org/officeDocument/2006/relationships/hyperlink" Target="https://tensorflow.blog/%ED%8C%8C%EC%9D%B4%EC%8D%AC-%EB%A8%B8%EC%8B%A0%EB%9F%AC%EB%8B%9D/2-3-7-%EC%BB%A4%EB%84%90-%EC%84%9C%ED%8F%AC%ED%8A%B8-%EB%B2%A1%ED%84%B0-%EB%A8%B8%EC%8B%A0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ikit-learn.org/stable/modules/svm.html" TargetMode="External"/><Relationship Id="rId4" Type="http://schemas.openxmlformats.org/officeDocument/2006/relationships/hyperlink" Target="https://wikidocs.net/4283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51920" y="4818638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Century Gothic" pitchFamily="34" charset="0"/>
              </a:rPr>
              <a:t>Date _ 2017.08.19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596" y="3327375"/>
            <a:ext cx="267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10 </a:t>
            </a:r>
          </a:p>
        </p:txBody>
      </p:sp>
      <p:pic>
        <p:nvPicPr>
          <p:cNvPr id="4" name="그림 3" descr="로고1.png"/>
          <p:cNvPicPr>
            <a:picLocks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400" t="8379" r="5041" b="5041"/>
          <a:stretch>
            <a:fillRect/>
          </a:stretch>
        </p:blipFill>
        <p:spPr>
          <a:xfrm>
            <a:off x="3780120" y="1383159"/>
            <a:ext cx="1872000" cy="18000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5" name="직선 연결선 14"/>
          <p:cNvCxnSpPr>
            <a:endCxn id="4" idx="1"/>
          </p:cNvCxnSpPr>
          <p:nvPr/>
        </p:nvCxnSpPr>
        <p:spPr>
          <a:xfrm>
            <a:off x="0" y="2283159"/>
            <a:ext cx="378012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652120" y="2288090"/>
            <a:ext cx="3491880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3808" y="6520988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0" y="580526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 smtClean="0">
                <a:latin typeface="나눔고딕"/>
                <a:ea typeface="나눔고딕"/>
              </a:rPr>
              <a:t>5. </a:t>
            </a:r>
            <a:r>
              <a:rPr lang="ko-KR" altLang="en-US" sz="2300" b="1" dirty="0" smtClean="0">
                <a:latin typeface="나눔고딕"/>
                <a:ea typeface="나눔고딕"/>
              </a:rPr>
              <a:t>독</a:t>
            </a:r>
            <a:r>
              <a:rPr lang="ko-KR" altLang="en-US" sz="2300" b="1" dirty="0">
                <a:latin typeface="나눔고딕"/>
                <a:ea typeface="나눔고딕"/>
              </a:rPr>
              <a:t>립</a:t>
            </a:r>
            <a:r>
              <a:rPr lang="ko-KR" altLang="en-US" sz="2300" b="1" dirty="0" smtClean="0">
                <a:latin typeface="나눔고딕"/>
                <a:ea typeface="나눔고딕"/>
              </a:rPr>
              <a:t>성</a:t>
            </a:r>
            <a:endParaRPr lang="en-US" altLang="ko-KR" sz="2300" b="1" dirty="0" smtClean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33" y="2396064"/>
            <a:ext cx="5274334" cy="2251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432" y="5085184"/>
            <a:ext cx="8845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err="1" smtClean="0">
                <a:latin typeface="나눔고딕"/>
                <a:ea typeface="나눔고딕"/>
              </a:rPr>
              <a:t>오차항이</a:t>
            </a:r>
            <a:r>
              <a:rPr lang="ko-KR" altLang="en-US" sz="1500" b="1" dirty="0" smtClean="0">
                <a:latin typeface="나눔고딕"/>
                <a:ea typeface="나눔고딕"/>
              </a:rPr>
              <a:t> 서로 독립이다</a:t>
            </a:r>
            <a:endParaRPr lang="en-US" altLang="ko-KR" sz="1500" b="1" dirty="0">
              <a:latin typeface="나눔고딕"/>
              <a:ea typeface="나눔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err="1" smtClean="0">
                <a:latin typeface="나눔고딕"/>
                <a:ea typeface="나눔고딕"/>
              </a:rPr>
              <a:t>잔차산점도에서</a:t>
            </a:r>
            <a:r>
              <a:rPr lang="ko-KR" altLang="en-US" sz="1500" b="1" dirty="0" smtClean="0">
                <a:latin typeface="나눔고딕"/>
                <a:ea typeface="나눔고딕"/>
              </a:rPr>
              <a:t>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잔차가</a:t>
            </a:r>
            <a:r>
              <a:rPr lang="ko-KR" altLang="en-US" sz="1500" b="1" dirty="0" smtClean="0">
                <a:latin typeface="나눔고딕"/>
                <a:ea typeface="나눔고딕"/>
              </a:rPr>
              <a:t> 중심선 주위에서 랜덤 패턴으로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변동해야한다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smtClean="0">
                <a:latin typeface="나눔고딕"/>
                <a:ea typeface="나눔고딕"/>
              </a:rPr>
              <a:t>가정이 위배되는 경우 자기상관이 서로 존재한다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  </a:t>
            </a:r>
            <a:r>
              <a:rPr lang="ko-KR" altLang="en-US" sz="1500" b="1" dirty="0" smtClean="0">
                <a:latin typeface="나눔고딕"/>
                <a:ea typeface="나눔고딕"/>
              </a:rPr>
              <a:t>자기상관이 존재하는 경우에는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잔차들</a:t>
            </a:r>
            <a:r>
              <a:rPr lang="ko-KR" altLang="en-US" sz="1500" b="1" dirty="0" smtClean="0">
                <a:latin typeface="나눔고딕"/>
                <a:ea typeface="나눔고딕"/>
              </a:rPr>
              <a:t> 간에 어떠한 함수관계가 존재하게 된다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4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286809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회귀분석의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모델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1A92534-A794-44E1-89AF-49DF42097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4" t="24788" r="20298" b="12962"/>
          <a:stretch/>
        </p:blipFill>
        <p:spPr>
          <a:xfrm>
            <a:off x="827405" y="1700808"/>
            <a:ext cx="6048851" cy="33722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5EE6708-A60B-4A8A-914E-CE04B8055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27885" r="19288" b="25229"/>
          <a:stretch/>
        </p:blipFill>
        <p:spPr>
          <a:xfrm>
            <a:off x="4427984" y="4149080"/>
            <a:ext cx="4518425" cy="191453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10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2366353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최소</a:t>
            </a: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제곱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법(SSE)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8F7154E-8E99-43C2-B151-E6C4192DC755}"/>
              </a:ext>
            </a:extLst>
          </p:cNvPr>
          <p:cNvSpPr/>
          <p:nvPr/>
        </p:nvSpPr>
        <p:spPr>
          <a:xfrm>
            <a:off x="720080" y="2039937"/>
            <a:ext cx="4067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오차의 제곱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自乘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,square)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총합을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최소화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(least)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방법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(method)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가 최소화되도록 하는     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찾는 것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해서 구해진 함수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y=f(x)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측정값들의 관계에 가장 적합한 함수라고 할 수 있다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[Why?]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데이터들의 유용성을 판단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 위해서 가장 먼저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해야할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작업은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변수 간에 상관관계가 있는지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 있다면 어떤 상관관계를 갖고 있는지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찾아보는 것이다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상관관계를 함수로 표현해 데이터의 규칙을 찾는다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B9367FA-CA44-4A5B-B5BF-D9AD7DA1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99" y="1916832"/>
            <a:ext cx="2938329" cy="1836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B887DA79-D410-4EB9-88DF-44932F85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02" y="4037806"/>
            <a:ext cx="2295525" cy="16954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F7C79AB-BE58-4B32-844D-65A151BF6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1" y="2708920"/>
            <a:ext cx="1734473" cy="80829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24DD596-0C07-4F01-9CF6-E7288152CC1B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437651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8F7154E-8E99-43C2-B151-E6C4192DC755}"/>
              </a:ext>
            </a:extLst>
          </p:cNvPr>
          <p:cNvSpPr/>
          <p:nvPr/>
        </p:nvSpPr>
        <p:spPr>
          <a:xfrm>
            <a:off x="696938" y="2519025"/>
            <a:ext cx="4067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비용 함수</a:t>
            </a:r>
            <a:r>
              <a:rPr lang="en-US" altLang="ko-KR" sz="1600" baseline="3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cost function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정의하고 이 함수의 값이 최소화되는 파라미터를 찾는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최소값을 찾기 위해 현재 위치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 임의의 위치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시작해서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기울기(경사)</a:t>
            </a:r>
            <a:r>
              <a:rPr lang="ko-KR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구하여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기울기가 낮은 쪽으로 계속 이동시켜서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극값에</a:t>
            </a:r>
            <a:r>
              <a:rPr lang="ko-KR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이를 때까지 반복시키는 것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 아저씨 강의 참조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24DD596-0C07-4F01-9CF6-E7288152CC1B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DE9A8AE-A865-45C7-9696-CB7D2B46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23" y="1751458"/>
            <a:ext cx="2124601" cy="23274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A283D31-40CA-4C35-A556-2EB8720576B5}"/>
              </a:ext>
            </a:extLst>
          </p:cNvPr>
          <p:cNvSpPr/>
          <p:nvPr/>
        </p:nvSpPr>
        <p:spPr>
          <a:xfrm>
            <a:off x="4932040" y="4178830"/>
            <a:ext cx="41720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모든 차원과 모든 공간에서의 적용가능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무한 차원상에서도 쓰일 수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있음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정확성을 위해서 </a:t>
            </a:r>
            <a:r>
              <a:rPr lang="ko-KR" altLang="ko-KR" sz="1400" dirty="0" err="1">
                <a:solidFill>
                  <a:schemeClr val="bg1">
                    <a:lumMod val="50000"/>
                  </a:schemeClr>
                </a:solidFill>
              </a:rPr>
              <a:t>극값으로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 이동함에 있어 매우 많은 단계를 거쳐야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</a:rPr>
              <a:t>주어진 함수에서의 곡률에 따라서 거의 같은 위치에서 시작했음에도 불구하고 완전히 다른 결과로 이어질 수도 있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음</a:t>
            </a:r>
            <a:endParaRPr lang="ko-KR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437651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7D07B6-6033-4995-8B89-A47D11FD3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3" t="24248" r="19302" b="15456"/>
          <a:stretch/>
        </p:blipFill>
        <p:spPr>
          <a:xfrm>
            <a:off x="863589" y="1909445"/>
            <a:ext cx="7416823" cy="40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437651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경사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하강법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(Gradient descent)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51A3C04-A3C7-413A-8EC5-1D85A4A53E93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ED448F4-78F0-4928-8E2D-2A69F8EF0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24788" r="18500" b="12182"/>
          <a:stretch/>
        </p:blipFill>
        <p:spPr>
          <a:xfrm>
            <a:off x="994312" y="1921278"/>
            <a:ext cx="7155376" cy="39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333F3BF-0C77-43E5-A8D4-64DF908BA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20" y="940745"/>
            <a:ext cx="1822670" cy="11309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itchFamily="50" charset="-127"/>
              </a:rPr>
              <a:t>모델 적합도 판단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01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Copperplate Gothic Bold" pitchFamily="34" charset="0"/>
                <a:ea typeface="HY헤드라인M" pitchFamily="18" charset="-127"/>
                <a:cs typeface="Leelawadee UI" pitchFamily="34" charset="-34"/>
              </a:rPr>
              <a:t>01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Copperplate Gothic Bold" pitchFamily="34" charset="0"/>
              <a:ea typeface="HY헤드라인M" pitchFamily="18" charset="-127"/>
              <a:cs typeface="Leelawadee UI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58242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가설과 추론 </a:t>
            </a:r>
            <a:r>
              <a:rPr lang="en-US" altLang="ko-KR" sz="16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5481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05 </a:t>
            </a:r>
          </a:p>
        </p:txBody>
      </p:sp>
      <p:sp>
        <p:nvSpPr>
          <p:cNvPr id="13" name="Shape 123"/>
          <p:cNvSpPr txBox="1">
            <a:spLocks/>
          </p:cNvSpPr>
          <p:nvPr/>
        </p:nvSpPr>
        <p:spPr>
          <a:xfrm>
            <a:off x="756309" y="1772816"/>
            <a:ext cx="3300730" cy="168719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상관계수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(r)</a:t>
            </a:r>
            <a:endParaRPr lang="ko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12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56309" y="2337331"/>
                <a:ext cx="3631565" cy="224536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두 데이터 집합 간의 상관 관계를 조사할 </a:t>
                </a:r>
                <a:r>
                  <a:rPr lang="ko-KR" altLang="en-US" sz="1600" dirty="0"/>
                  <a:t>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관계를 표현하는 함수 </a:t>
                </a:r>
                <a:r>
                  <a:rPr lang="ko-KR" altLang="en-US" sz="1600" dirty="0"/>
                  <a:t>뿐만이 아니라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함수가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얼마나 상관관계를 잘 표현하고 있는지 나타내는 기준이 필요함</a:t>
                </a:r>
                <a:endParaRPr lang="ko-KR" altLang="en-US" sz="1600" dirty="0"/>
              </a:p>
              <a:p>
                <a:pPr lvl="0" algn="l">
                  <a:spcBef>
                    <a:spcPts val="0"/>
                  </a:spcBef>
                </a:pPr>
                <a:endParaRPr lang="ko-KR" altLang="en-US" sz="1600" b="1" dirty="0">
                  <a:solidFill>
                    <a:srgbClr val="6666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항상 </a:t>
                </a:r>
                <a:r>
                  <a:rPr lang="en-US" altLang="ko-KR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0 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2F2F2F"/>
                            </a:solidFill>
                            <a:latin typeface="Cambria Math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𝒓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≤1 </a:t>
                </a:r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만족</a:t>
                </a:r>
                <a:endParaRPr lang="en-US" altLang="ko-KR" sz="1600" b="1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𝒓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𝟐</m:t>
                        </m:r>
                      </m:sup>
                    </m:sSup>
                    <m:r>
                      <a:rPr lang="ko-KR" altLang="en-US" sz="1600" b="1" i="1" smtClean="0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  <a:cs typeface="Malgun Gothic"/>
                        <a:sym typeface="Malgun Gothic"/>
                      </a:rPr>
                      <m:t>이</m:t>
                    </m:r>
                  </m:oMath>
                </a14:m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 클수록 모델이 데이터에 적합함</a:t>
                </a:r>
                <a:endParaRPr lang="en-US" altLang="ko-KR" sz="1600" b="1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endParaRPr lang="en-US" altLang="ko-KR" sz="1600" b="1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en-US" altLang="ko-KR" sz="1600" b="1" dirty="0" err="1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Cf</a:t>
                </a:r>
                <a:endParaRPr lang="en-US" altLang="ko-KR" sz="1600" b="1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변수가 많아지면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𝒓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Malgun Gothic"/>
                            <a:sym typeface="Malgun Gothic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값이 자연스레 증가할 수 밖에 없음</a:t>
                </a:r>
                <a:endParaRPr lang="en-US" altLang="ko-KR" sz="1600" b="1" dirty="0">
                  <a:solidFill>
                    <a:srgbClr val="2F2F2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  <a:p>
                <a:pPr lvl="0" algn="l">
                  <a:spcBef>
                    <a:spcPts val="0"/>
                  </a:spcBef>
                </a:pPr>
                <a:r>
                  <a:rPr lang="ko-KR" altLang="en-US" sz="1600" b="1" dirty="0">
                    <a:solidFill>
                      <a:srgbClr val="2F2F2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  <a:sym typeface="Malgun Gothic"/>
                  </a:rPr>
                  <a:t>따라서 다중회귀분석에서는 각 계수의 표준 오차를 살펴서 계수가 얼마나 확실한지 확인해야 함</a:t>
                </a:r>
              </a:p>
              <a:p>
                <a:pPr lvl="0" algn="l">
                  <a:spcBef>
                    <a:spcPts val="0"/>
                  </a:spcBef>
                </a:pPr>
                <a:endParaRPr lang="ko-KR" altLang="en-US" sz="1600" dirty="0">
                  <a:solidFill>
                    <a:srgbClr val="66666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8" name="Shape 1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56309" y="2337331"/>
                <a:ext cx="3631565" cy="2245360"/>
              </a:xfrm>
              <a:prstGeom prst="rect">
                <a:avLst/>
              </a:prstGeom>
              <a:blipFill>
                <a:blip r:embed="rId4"/>
                <a:stretch>
                  <a:fillRect l="-839" b="-73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4572000" y="1958975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44EFCB6-054C-464C-B541-27631AF9F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49" y="2492520"/>
            <a:ext cx="4016058" cy="9364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E8F4DCA9-3415-49C5-8C7C-3B4D19121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14" y="3470525"/>
            <a:ext cx="3662527" cy="25425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6D779DB-BF5D-4AFB-A12B-2B84550376D2}"/>
              </a:ext>
            </a:extLst>
          </p:cNvPr>
          <p:cNvSpPr txBox="1"/>
          <p:nvPr/>
        </p:nvSpPr>
        <p:spPr>
          <a:xfrm>
            <a:off x="5364088" y="227687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평균선과 점의 거리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8667F88-7426-4E0A-871B-3123B511E7F9}"/>
              </a:ext>
            </a:extLst>
          </p:cNvPr>
          <p:cNvSpPr txBox="1"/>
          <p:nvPr/>
        </p:nvSpPr>
        <p:spPr>
          <a:xfrm>
            <a:off x="7020272" y="2276872"/>
            <a:ext cx="160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함수와 점의 거리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070C57F-AA14-4A71-B501-B5C5F2CF79A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94" y="1387802"/>
            <a:ext cx="5709851" cy="3399076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03" y="3789040"/>
            <a:ext cx="757343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305404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68B24E8-AF37-4D3C-98EF-A7F9EF5D71E9}"/>
              </a:ext>
            </a:extLst>
          </p:cNvPr>
          <p:cNvSpPr/>
          <p:nvPr/>
        </p:nvSpPr>
        <p:spPr>
          <a:xfrm>
            <a:off x="626109" y="2215707"/>
            <a:ext cx="38884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회귀분석에서 주어진 독립변수들로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종속변수를 가장 잘 예측하는 회귀식을 구하기 위해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LSE(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최소제곱법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사용했다면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로지스틱 회귀분석이나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비례위험모형에서 주어진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위험인자들로부터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종속변수를 가장 잘 예측하는 회귀식을 추정하는 방법은 최대우도법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Likelihood(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우도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확률의 반대 개념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주어진 현상을 가지고 이 현상이 추출될 가능성을 가장 높게 만드는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우도가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가장 높은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역추적하는 방법이 최대우도법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FBB16E5-A2F1-4E8F-9415-47C9137247F9}"/>
              </a:ext>
            </a:extLst>
          </p:cNvPr>
          <p:cNvCxnSpPr/>
          <p:nvPr/>
        </p:nvCxnSpPr>
        <p:spPr>
          <a:xfrm>
            <a:off x="4572000" y="1958975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6" descr="\mathcal{L}(\theta) = f_{\theta}(x_1, x_2, \cdots, x_n)">
            <a:extLst>
              <a:ext uri="{FF2B5EF4-FFF2-40B4-BE49-F238E27FC236}">
                <a16:creationId xmlns="" xmlns:a16="http://schemas.microsoft.com/office/drawing/2014/main" id="{176531EF-D52F-4E41-8E8F-885B49A01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87C355B7-7FDF-467B-AA8F-BEB7B36D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345477"/>
            <a:ext cx="4323046" cy="32443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F00C81F-ABBB-4352-BC9C-4523DB16768E}"/>
              </a:ext>
            </a:extLst>
          </p:cNvPr>
          <p:cNvSpPr/>
          <p:nvPr/>
        </p:nvSpPr>
        <p:spPr>
          <a:xfrm>
            <a:off x="7247355" y="5589820"/>
            <a:ext cx="16850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http://dermabae.tistory.com/188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7EC446C-6E35-4CBE-BDA8-61CD406081FE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42" y="2123706"/>
            <a:ext cx="9144000" cy="16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3140603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9886A9D-7C38-4CF2-8646-6A622B162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2" y="2376239"/>
            <a:ext cx="3377530" cy="3752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8D45FDD-5816-42B1-9774-A8608512ED31}"/>
              </a:ext>
            </a:extLst>
          </p:cNvPr>
          <p:cNvSpPr txBox="1"/>
          <p:nvPr/>
        </p:nvSpPr>
        <p:spPr>
          <a:xfrm>
            <a:off x="762084" y="1916832"/>
            <a:ext cx="172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가능도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함수식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1FFACDD-2044-4F24-B274-43A6F2DFD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5" y="2865545"/>
            <a:ext cx="2009716" cy="642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91E1344-64FB-47AE-9CAC-E88BDB6E0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32" t="38184" r="49212" b="26786"/>
          <a:stretch/>
        </p:blipFill>
        <p:spPr>
          <a:xfrm>
            <a:off x="4079674" y="1389707"/>
            <a:ext cx="5064326" cy="2483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63A2C69-8040-47D6-889F-7EFEC3B1E9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13" t="40232" r="46329" b="20586"/>
          <a:stretch/>
        </p:blipFill>
        <p:spPr>
          <a:xfrm>
            <a:off x="4097346" y="3786262"/>
            <a:ext cx="5011729" cy="25230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46163D6-E075-434E-AE99-14A6B136E631}"/>
              </a:ext>
            </a:extLst>
          </p:cNvPr>
          <p:cNvSpPr txBox="1"/>
          <p:nvPr/>
        </p:nvSpPr>
        <p:spPr>
          <a:xfrm>
            <a:off x="827584" y="3757943"/>
            <a:ext cx="3282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우도비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검정 예시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뇌졸중 발생 설명 모형에 투입할 변수 선택 과정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모형의 우도 비를 계산해서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모형의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우도가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유의한 차이가 나는지 비교하는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17788C7-28FB-4E1D-9D79-69BC25F5D33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BB6B723-02F0-4BD6-8968-3DF2688012B9}"/>
              </a:ext>
            </a:extLst>
          </p:cNvPr>
          <p:cNvSpPr/>
          <p:nvPr/>
        </p:nvSpPr>
        <p:spPr>
          <a:xfrm>
            <a:off x="7247355" y="6093876"/>
            <a:ext cx="16850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http://dermabae.tistory.com/188</a:t>
            </a:r>
          </a:p>
        </p:txBody>
      </p:sp>
    </p:spTree>
    <p:extLst>
      <p:ext uri="{BB962C8B-B14F-4D97-AF65-F5344CB8AC3E}">
        <p14:creationId xmlns:p14="http://schemas.microsoft.com/office/powerpoint/2010/main" val="25219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305404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최대우도추정법</a:t>
            </a: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(MLE)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17788C7-28FB-4E1D-9D79-69BC25F5D330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BB6B723-02F0-4BD6-8968-3DF2688012B9}"/>
              </a:ext>
            </a:extLst>
          </p:cNvPr>
          <p:cNvSpPr/>
          <p:nvPr/>
        </p:nvSpPr>
        <p:spPr>
          <a:xfrm>
            <a:off x="7247355" y="6093876"/>
            <a:ext cx="16850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http://dermabae.tistory.com/188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EF70120-A593-45A2-98B3-F8AB7C412A8E}"/>
              </a:ext>
            </a:extLst>
          </p:cNvPr>
          <p:cNvSpPr/>
          <p:nvPr/>
        </p:nvSpPr>
        <p:spPr>
          <a:xfrm>
            <a:off x="626109" y="1988840"/>
            <a:ext cx="3888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확률 변수에서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표집한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값들을 토대로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확률 변수의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구하는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주어졌을 때 원하는 값들이 나올 확률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최대로 만드는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모수를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선택하는 방법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점추정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방식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6D1276A-5B62-4887-B425-3867C515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88840"/>
            <a:ext cx="3952875" cy="1152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0C3100D-0F87-411F-9A28-62A72D8C7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3" t="42476" r="32675" b="16384"/>
          <a:stretch/>
        </p:blipFill>
        <p:spPr>
          <a:xfrm>
            <a:off x="1176782" y="3784674"/>
            <a:ext cx="6790437" cy="25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460" y="186372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목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차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http://blog.naver.com/PostView.nhn?blogId=y4769&amp;logNo=220390306491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510" y="2348880"/>
            <a:ext cx="3294492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eaLnBrk="0"/>
            <a:r>
              <a:rPr lang="en-US" altLang="ko-KR" sz="2400" b="1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1. </a:t>
            </a:r>
            <a:r>
              <a:rPr lang="ko-KR" altLang="en-US" sz="2400" b="1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단순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·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다중 회기 분석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1510" y="3219458"/>
            <a:ext cx="3118161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eaLnBrk="0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2</a:t>
            </a:r>
            <a:r>
              <a:rPr lang="en-US" altLang="ko-KR" sz="2400" b="1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. </a:t>
            </a:r>
            <a:r>
              <a:rPr lang="ko-KR" altLang="en-US" sz="2400" b="1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로지스틱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 회기 분석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510" y="4090036"/>
            <a:ext cx="1221809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eaLnBrk="0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3.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SVM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B13224E-DB44-4DD5-A8F5-BD0BB84EAE64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B31DA3E-ECAB-4706-A453-83C80B72ED45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5A8AD37-A364-46B0-8D49-9385C102F1EE}"/>
              </a:ext>
            </a:extLst>
          </p:cNvPr>
          <p:cNvSpPr/>
          <p:nvPr/>
        </p:nvSpPr>
        <p:spPr>
          <a:xfrm>
            <a:off x="1245631" y="1853594"/>
            <a:ext cx="63221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베타가 커지면 커질수록 해당 모델에게 페널티를 주는 방법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6D8015B-F1E8-4895-8429-C07B9300B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39" y="2408872"/>
            <a:ext cx="7034877" cy="38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4B31CC2-9BEB-4287-A6B6-2B642CD13A98}"/>
              </a:ext>
            </a:extLst>
          </p:cNvPr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A8E1E43-E2A1-4AD2-8051-E92B1E5BEEC4}"/>
              </a:ext>
            </a:extLst>
          </p:cNvPr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56FDCB-A107-4027-B60F-67D7E74CB3DE}"/>
              </a:ext>
            </a:extLst>
          </p:cNvPr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ADFD58-8927-4B13-AB1E-5E47A841DDAB}"/>
              </a:ext>
            </a:extLst>
          </p:cNvPr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94EA4D-4324-4AC4-A1FC-DB4B77CFDA4F}"/>
              </a:ext>
            </a:extLst>
          </p:cNvPr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037615-43CB-435E-A28F-9AA1DFCC01EC}"/>
              </a:ext>
            </a:extLst>
          </p:cNvPr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510B67-C0F8-473F-A38C-84880ADB6EF8}"/>
              </a:ext>
            </a:extLst>
          </p:cNvPr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4834E9-DBD5-4400-9E82-BDE5DD5AFAC0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44933E-7F07-484C-B3F1-2E4DD0E17866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FC420D5-C843-4CD2-AC95-F048381F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6" y="1808879"/>
            <a:ext cx="7896461" cy="43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8B28F1-E543-470F-8897-B2298955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75454"/>
            <a:ext cx="8024345" cy="4464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B07AA9C5-1D5A-45E4-98FA-4581E9602589}"/>
              </a:ext>
            </a:extLst>
          </p:cNvPr>
          <p:cNvSpPr>
            <a:spLocks/>
          </p:cNvSpPr>
          <p:nvPr/>
        </p:nvSpPr>
        <p:spPr>
          <a:xfrm>
            <a:off x="0" y="-27305"/>
            <a:ext cx="9144635" cy="864870"/>
          </a:xfrm>
          <a:prstGeom prst="rect">
            <a:avLst/>
          </a:prstGeom>
          <a:solidFill>
            <a:srgbClr val="3A5B90"/>
          </a:solidFill>
          <a:ln w="25400" cap="flat" cmpd="sng">
            <a:solidFill>
              <a:srgbClr val="3A5B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150C32D-B15F-4F0E-972A-A6002C49F637}"/>
              </a:ext>
            </a:extLst>
          </p:cNvPr>
          <p:cNvCxnSpPr/>
          <p:nvPr/>
        </p:nvCxnSpPr>
        <p:spPr>
          <a:xfrm>
            <a:off x="251460" y="6597650"/>
            <a:ext cx="4825365" cy="635"/>
          </a:xfrm>
          <a:prstGeom prst="line">
            <a:avLst/>
          </a:prstGeom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C0CDB5F-5710-46BD-AA13-B3E98616F73B}"/>
              </a:ext>
            </a:extLst>
          </p:cNvPr>
          <p:cNvSpPr txBox="1">
            <a:spLocks/>
          </p:cNvSpPr>
          <p:nvPr/>
        </p:nvSpPr>
        <p:spPr>
          <a:xfrm>
            <a:off x="5147945" y="6433820"/>
            <a:ext cx="3961130" cy="292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charset="0"/>
                <a:ea typeface="함초롬돋움" charset="0"/>
              </a:rPr>
              <a:t>ⓒ</a:t>
            </a:r>
            <a:r>
              <a:rPr lang="en-US" altLang="ko-KR" sz="1300" b="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</a:rPr>
              <a:t> 2017. SNU Growth Hackers all rights reserved</a:t>
            </a:r>
            <a:endParaRPr lang="ko-KR" altLang="en-US" sz="1300" b="0" cap="none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4F2F36-3B74-445E-83C1-6C226CB12E26}"/>
              </a:ext>
            </a:extLst>
          </p:cNvPr>
          <p:cNvSpPr>
            <a:spLocks/>
          </p:cNvSpPr>
          <p:nvPr/>
        </p:nvSpPr>
        <p:spPr>
          <a:xfrm>
            <a:off x="827405" y="1124585"/>
            <a:ext cx="144780" cy="504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5CAC06-C056-47F8-A2D8-22DA1C4048AC}"/>
              </a:ext>
            </a:extLst>
          </p:cNvPr>
          <p:cNvSpPr txBox="1">
            <a:spLocks/>
          </p:cNvSpPr>
          <p:nvPr/>
        </p:nvSpPr>
        <p:spPr>
          <a:xfrm>
            <a:off x="1043305" y="1156970"/>
            <a:ext cx="22188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Regularization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B43D22-15F9-4C7B-A818-8A311621E1A8}"/>
              </a:ext>
            </a:extLst>
          </p:cNvPr>
          <p:cNvSpPr txBox="1">
            <a:spLocks/>
          </p:cNvSpPr>
          <p:nvPr/>
        </p:nvSpPr>
        <p:spPr>
          <a:xfrm>
            <a:off x="7526020" y="17145"/>
            <a:ext cx="15830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가설과 추론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A511619-5EBB-49EF-BE76-B820517759C1}"/>
              </a:ext>
            </a:extLst>
          </p:cNvPr>
          <p:cNvSpPr txBox="1">
            <a:spLocks/>
          </p:cNvSpPr>
          <p:nvPr/>
        </p:nvSpPr>
        <p:spPr>
          <a:xfrm>
            <a:off x="6013450" y="46355"/>
            <a:ext cx="16554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opperplate Gothic Bold" charset="0"/>
                <a:ea typeface="Copperplate Gothic Bold" charset="0"/>
              </a:rPr>
              <a:t>SESSION  # 05 </a:t>
            </a:r>
            <a:endParaRPr lang="ko-KR" altLang="en-US" sz="1400" b="0" cap="none" dirty="0">
              <a:solidFill>
                <a:schemeClr val="bg2"/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1C48C06-B995-4900-8AA5-CA36AB113AE3}"/>
              </a:ext>
            </a:extLst>
          </p:cNvPr>
          <p:cNvSpPr txBox="1">
            <a:spLocks/>
          </p:cNvSpPr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365D81C-1AE9-47C5-9680-421D09F6BEB4}"/>
              </a:ext>
            </a:extLst>
          </p:cNvPr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7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: 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://blog.naver.com/gracestock_1/120200940170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3608" y="3577369"/>
            <a:ext cx="2016224" cy="72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3762480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나눔고딕"/>
                <a:ea typeface="나눔고딕"/>
              </a:rPr>
              <a:t>연속형</a:t>
            </a:r>
            <a:r>
              <a:rPr lang="ko-KR" altLang="en-US" sz="1700" b="1" dirty="0" smtClean="0">
                <a:latin typeface="나눔고딕"/>
                <a:ea typeface="나눔고딕"/>
              </a:rPr>
              <a:t> 자료 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63888" y="3217329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563888" y="4149080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23628" y="2225186"/>
            <a:ext cx="2093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영향을 주는 변수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 (</a:t>
            </a:r>
            <a:r>
              <a:rPr lang="ko-KR" altLang="en-US" sz="1500" b="1" dirty="0" smtClean="0">
                <a:latin typeface="나눔고딕"/>
                <a:ea typeface="나눔고딕"/>
              </a:rPr>
              <a:t>독립 변수</a:t>
            </a:r>
            <a:r>
              <a:rPr lang="en-US" altLang="ko-KR" sz="1500" b="1" dirty="0">
                <a:latin typeface="나눔고딕"/>
                <a:ea typeface="나눔고딕"/>
              </a:rPr>
              <a:t>)</a:t>
            </a:r>
            <a:r>
              <a:rPr lang="ko-KR" altLang="en-US" sz="1500" b="1" dirty="0" smtClean="0">
                <a:latin typeface="나눔고딕"/>
                <a:ea typeface="나눔고딕"/>
              </a:rPr>
              <a:t> 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4339" y="2225186"/>
            <a:ext cx="1675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영향을 받는 변수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r>
              <a:rPr lang="ko-KR" altLang="en-US" sz="1500" b="1" dirty="0" smtClean="0">
                <a:latin typeface="나눔고딕"/>
                <a:ea typeface="나눔고딕"/>
              </a:rPr>
              <a:t>    </a:t>
            </a:r>
            <a:r>
              <a:rPr lang="en-US" altLang="ko-KR" sz="1500" b="1" dirty="0" smtClean="0">
                <a:latin typeface="나눔고딕"/>
                <a:ea typeface="나눔고딕"/>
              </a:rPr>
              <a:t>(</a:t>
            </a:r>
            <a:r>
              <a:rPr lang="ko-KR" altLang="en-US" sz="1500" b="1" dirty="0" smtClean="0">
                <a:latin typeface="나눔고딕"/>
                <a:ea typeface="나눔고딕"/>
              </a:rPr>
              <a:t>종속 변수</a:t>
            </a:r>
            <a:r>
              <a:rPr lang="en-US" altLang="ko-KR" sz="1500" b="1" dirty="0" smtClean="0">
                <a:latin typeface="나눔고딕"/>
                <a:ea typeface="나눔고딕"/>
              </a:rPr>
              <a:t>)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5936" y="3435097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나눔고딕"/>
                <a:ea typeface="나눔고딕"/>
              </a:rPr>
              <a:t>연속형</a:t>
            </a:r>
            <a:r>
              <a:rPr lang="ko-KR" altLang="en-US" sz="1700" b="1" dirty="0" smtClean="0">
                <a:latin typeface="나눔고딕"/>
                <a:ea typeface="나눔고딕"/>
              </a:rPr>
              <a:t> 자료 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23861" y="4332148"/>
            <a:ext cx="1440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>
                <a:latin typeface="나눔고딕"/>
                <a:ea typeface="나눔고딕"/>
              </a:rPr>
              <a:t>범</a:t>
            </a:r>
            <a:r>
              <a:rPr lang="ko-KR" altLang="en-US" sz="1700" b="1" dirty="0">
                <a:latin typeface="나눔고딕"/>
                <a:ea typeface="나눔고딕"/>
              </a:rPr>
              <a:t>주</a:t>
            </a:r>
            <a:r>
              <a:rPr lang="ko-KR" altLang="en-US" sz="1700" b="1" dirty="0" smtClean="0">
                <a:latin typeface="나눔고딕"/>
                <a:ea typeface="나눔고딕"/>
              </a:rPr>
              <a:t>형 자료 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25069" y="2276872"/>
            <a:ext cx="1675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통계 분석 방법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37037" y="3222791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41093" y="3421248"/>
            <a:ext cx="1675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mtClean="0">
                <a:latin typeface="나눔고딕"/>
                <a:ea typeface="나눔고딕"/>
              </a:rPr>
              <a:t>회귀분석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49039" y="4149080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156176" y="4357902"/>
            <a:ext cx="20824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700" b="1" dirty="0" smtClean="0">
                <a:latin typeface="나눔고딕"/>
                <a:ea typeface="나눔고딕"/>
              </a:rPr>
              <a:t> 회귀 분석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202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: 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://blog.naver.com/gracestock_1/120200940170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3688" y="3099975"/>
            <a:ext cx="2950195" cy="72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9712" y="3229526"/>
            <a:ext cx="28803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smtClean="0">
                <a:latin typeface="나눔고딕"/>
                <a:ea typeface="나눔고딕"/>
              </a:rPr>
              <a:t>분류 </a:t>
            </a:r>
            <a:r>
              <a:rPr lang="en-US" altLang="ko-KR" sz="2100" b="1" dirty="0" smtClean="0">
                <a:latin typeface="나눔고딕"/>
                <a:ea typeface="나눔고딕"/>
              </a:rPr>
              <a:t>(classification)</a:t>
            </a:r>
            <a:endParaRPr lang="ko-KR" altLang="en-US" sz="2100" b="1" dirty="0">
              <a:latin typeface="나눔고딕"/>
              <a:ea typeface="나눔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00042" y="2509446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225305" y="3460015"/>
            <a:ext cx="2016224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47400" y="2692514"/>
            <a:ext cx="20824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700" b="1" dirty="0" smtClean="0">
                <a:latin typeface="나눔고딕"/>
                <a:ea typeface="나눔고딕"/>
              </a:rPr>
              <a:t> 회귀 분석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3961" y="3643083"/>
            <a:ext cx="20824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나눔고딕"/>
                <a:ea typeface="나눔고딕"/>
              </a:rPr>
              <a:t>SVM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85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: 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://blog.naver.com/gracestock_1/120200940170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7584" y="1628800"/>
            <a:ext cx="37444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2300" b="1" dirty="0" smtClean="0">
                <a:latin typeface="나눔고딕"/>
                <a:ea typeface="나눔고딕"/>
              </a:rPr>
              <a:t>  회귀분석이란</a:t>
            </a:r>
            <a:r>
              <a:rPr lang="en-US" altLang="ko-KR" sz="2300" b="1" dirty="0">
                <a:latin typeface="나눔고딕"/>
                <a:ea typeface="나눔고딕"/>
              </a:rPr>
              <a:t>?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730" y="2389961"/>
            <a:ext cx="68446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나눔고딕"/>
                <a:ea typeface="나눔고딕"/>
              </a:rPr>
              <a:t>   : </a:t>
            </a:r>
            <a:r>
              <a:rPr lang="ko-KR" altLang="en-US" sz="1700" dirty="0" smtClean="0">
                <a:latin typeface="나눔고딕"/>
                <a:ea typeface="나눔고딕"/>
              </a:rPr>
              <a:t>어떤 사건이 발생하는지 </a:t>
            </a:r>
            <a:r>
              <a:rPr lang="en-US" altLang="ko-KR" sz="1700" dirty="0" smtClean="0">
                <a:latin typeface="나눔고딕"/>
                <a:ea typeface="나눔고딕"/>
              </a:rPr>
              <a:t>(</a:t>
            </a:r>
            <a:r>
              <a:rPr lang="ko-KR" altLang="en-US" sz="1700" dirty="0" smtClean="0">
                <a:latin typeface="나눔고딕"/>
                <a:ea typeface="나눔고딕"/>
              </a:rPr>
              <a:t>예를 들어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ko-KR" altLang="en-US" sz="1700" dirty="0" smtClean="0">
                <a:latin typeface="나눔고딕"/>
                <a:ea typeface="나눔고딕"/>
              </a:rPr>
              <a:t>구매를 하는지 안 하는지</a:t>
            </a:r>
            <a:r>
              <a:rPr lang="en-US" altLang="ko-KR" sz="1700" dirty="0" smtClean="0">
                <a:latin typeface="나눔고딕"/>
                <a:ea typeface="나눔고딕"/>
              </a:rPr>
              <a:t>)</a:t>
            </a:r>
            <a:r>
              <a:rPr lang="ko-KR" altLang="en-US" sz="1700" dirty="0" smtClean="0">
                <a:latin typeface="나눔고딕"/>
                <a:ea typeface="나눔고딕"/>
              </a:rPr>
              <a:t>를 직접 예측하는 것이 아니라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ko-KR" altLang="en-US" sz="1700" dirty="0" smtClean="0">
                <a:latin typeface="나눔고딕"/>
                <a:ea typeface="나눔고딕"/>
              </a:rPr>
              <a:t>그 사건이 발생활 확률을 예측한다</a:t>
            </a:r>
            <a:r>
              <a:rPr lang="en-US" altLang="ko-KR" sz="17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나눔고딕"/>
                <a:ea typeface="나눔고딕"/>
              </a:rPr>
              <a:t>따라서 종속 변수 값 은 </a:t>
            </a:r>
            <a:r>
              <a:rPr lang="en-US" altLang="ko-KR" sz="1700" dirty="0" smtClean="0">
                <a:latin typeface="나눔고딕"/>
                <a:ea typeface="나눔고딕"/>
              </a:rPr>
              <a:t>0</a:t>
            </a:r>
            <a:r>
              <a:rPr lang="ko-KR" altLang="en-US" sz="1700" dirty="0" smtClean="0">
                <a:latin typeface="나눔고딕"/>
                <a:ea typeface="나눔고딕"/>
              </a:rPr>
              <a:t>과 </a:t>
            </a:r>
            <a:r>
              <a:rPr lang="en-US" altLang="ko-KR" sz="1700" dirty="0" smtClean="0">
                <a:latin typeface="나눔고딕"/>
                <a:ea typeface="나눔고딕"/>
              </a:rPr>
              <a:t>1</a:t>
            </a:r>
            <a:r>
              <a:rPr lang="ko-KR" altLang="en-US" sz="1700" dirty="0" smtClean="0">
                <a:latin typeface="나눔고딕"/>
                <a:ea typeface="나눔고딕"/>
              </a:rPr>
              <a:t>사이의 값을 갖는다</a:t>
            </a:r>
            <a:r>
              <a:rPr lang="en-US" altLang="ko-KR" sz="1700" dirty="0" smtClean="0">
                <a:latin typeface="나눔고딕"/>
                <a:ea typeface="나눔고딕"/>
              </a:rPr>
              <a:t>. (</a:t>
            </a:r>
            <a:r>
              <a:rPr lang="ko-KR" altLang="en-US" sz="1700" dirty="0" smtClean="0">
                <a:latin typeface="나눔고딕"/>
                <a:ea typeface="나눔고딕"/>
              </a:rPr>
              <a:t>일반적으로 이항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ko-KR" altLang="en-US" sz="1700" dirty="0" smtClean="0">
                <a:latin typeface="나눔고딕"/>
                <a:ea typeface="나눔고딕"/>
              </a:rPr>
              <a:t>다항도 존재함</a:t>
            </a:r>
            <a:r>
              <a:rPr lang="en-US" altLang="ko-KR" sz="1700" dirty="0" smtClean="0">
                <a:latin typeface="나눔고딕"/>
                <a:ea typeface="나눔고딕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고딕"/>
                <a:ea typeface="나눔고딕"/>
              </a:rPr>
              <a:t> </a:t>
            </a:r>
            <a:r>
              <a:rPr lang="en-US" altLang="ko-KR" sz="1700" dirty="0" smtClean="0">
                <a:latin typeface="나눔고딕"/>
                <a:ea typeface="나눔고딕"/>
              </a:rPr>
              <a:t>  </a:t>
            </a:r>
            <a:r>
              <a:rPr lang="ko-KR" altLang="en-US" sz="1700" dirty="0" smtClean="0">
                <a:latin typeface="나눔고딕"/>
                <a:ea typeface="나눔고딕"/>
              </a:rPr>
              <a:t>즉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ko-KR" altLang="en-US" sz="1700" dirty="0" smtClean="0">
                <a:latin typeface="나눔고딕"/>
                <a:ea typeface="나눔고딕"/>
              </a:rPr>
              <a:t>확률이 </a:t>
            </a:r>
            <a:r>
              <a:rPr lang="en-US" altLang="ko-KR" sz="1700" dirty="0" smtClean="0">
                <a:latin typeface="나눔고딕"/>
                <a:ea typeface="나눔고딕"/>
              </a:rPr>
              <a:t>0.5</a:t>
            </a:r>
            <a:r>
              <a:rPr lang="ko-KR" altLang="en-US" sz="1700" dirty="0" smtClean="0">
                <a:latin typeface="나눔고딕"/>
                <a:ea typeface="나눔고딕"/>
              </a:rPr>
              <a:t>보다 크면 그 사건이 일어나며</a:t>
            </a:r>
            <a:r>
              <a:rPr lang="en-US" altLang="ko-KR" sz="1700" dirty="0" smtClean="0">
                <a:latin typeface="나눔고딕"/>
                <a:ea typeface="나눔고딕"/>
              </a:rPr>
              <a:t>, 0.5</a:t>
            </a:r>
            <a:r>
              <a:rPr lang="ko-KR" altLang="en-US" sz="1700" dirty="0" smtClean="0">
                <a:latin typeface="나눔고딕"/>
                <a:ea typeface="나눔고딕"/>
              </a:rPr>
              <a:t>보다 작으면 그 사건이 일어나지 않는 것으로 예측한다</a:t>
            </a:r>
            <a:r>
              <a:rPr lang="en-US" altLang="ko-KR" sz="1700" dirty="0" smtClean="0">
                <a:latin typeface="나눔고딕"/>
                <a:ea typeface="나눔고딕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589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5536" y="1381161"/>
            <a:ext cx="21646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선형회귀  분석 </a:t>
            </a:r>
            <a:r>
              <a:rPr lang="en-US" altLang="ko-KR" sz="2300" b="1" dirty="0">
                <a:latin typeface="나눔고딕"/>
                <a:ea typeface="나눔고딕"/>
              </a:rPr>
              <a:t> </a:t>
            </a:r>
            <a:r>
              <a:rPr lang="en-US" altLang="ko-KR" sz="2300" b="1" dirty="0" smtClean="0">
                <a:latin typeface="나눔고딕"/>
                <a:ea typeface="나눔고딕"/>
              </a:rPr>
              <a:t>   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2483768" y="1412776"/>
            <a:ext cx="576064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79758" y="1381161"/>
            <a:ext cx="28227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2300" b="1" dirty="0" smtClean="0">
                <a:latin typeface="나눔고딕"/>
                <a:ea typeface="나눔고딕"/>
              </a:rPr>
              <a:t>  회귀분석 </a:t>
            </a:r>
            <a:r>
              <a:rPr lang="en-US" altLang="ko-KR" sz="2300" b="1" dirty="0" smtClean="0">
                <a:latin typeface="나눔고딕"/>
                <a:ea typeface="나눔고딕"/>
              </a:rPr>
              <a:t>    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416" y="2420888"/>
            <a:ext cx="2164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1. </a:t>
            </a:r>
            <a:r>
              <a:rPr lang="ko-KR" altLang="en-US" sz="2000" dirty="0" smtClean="0">
                <a:latin typeface="나눔고딕"/>
                <a:ea typeface="나눔고딕"/>
              </a:rPr>
              <a:t>선형 </a:t>
            </a:r>
            <a:r>
              <a:rPr lang="ko-KR" altLang="en-US" sz="2000" dirty="0" err="1" smtClean="0">
                <a:latin typeface="나눔고딕"/>
                <a:ea typeface="나눔고딕"/>
              </a:rPr>
              <a:t>회귀식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3147" y="2840033"/>
            <a:ext cx="396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/>
                <a:ea typeface="나눔고딕"/>
              </a:rPr>
              <a:t>y</a:t>
            </a:r>
            <a:r>
              <a:rPr lang="en-US" altLang="ko-KR" sz="2000" b="1" dirty="0" smtClean="0">
                <a:latin typeface="나눔고딕"/>
                <a:ea typeface="나눔고딕"/>
              </a:rPr>
              <a:t> = ax + b  ( </a:t>
            </a:r>
            <a:r>
              <a:rPr lang="en-US" altLang="ko-KR" sz="2000" b="1" dirty="0" err="1" smtClean="0">
                <a:latin typeface="나눔고딕"/>
                <a:ea typeface="나눔고딕"/>
              </a:rPr>
              <a:t>inf</a:t>
            </a:r>
            <a:r>
              <a:rPr lang="en-US" altLang="ko-KR" sz="2000" b="1" dirty="0" smtClean="0">
                <a:latin typeface="나눔고딕"/>
                <a:ea typeface="나눔고딕"/>
              </a:rPr>
              <a:t> &lt;= </a:t>
            </a:r>
            <a:r>
              <a:rPr lang="en-US" altLang="ko-KR" sz="2000" b="1" dirty="0" err="1" smtClean="0">
                <a:latin typeface="나눔고딕"/>
                <a:ea typeface="나눔고딕"/>
              </a:rPr>
              <a:t>x,y</a:t>
            </a:r>
            <a:r>
              <a:rPr lang="en-US" altLang="ko-KR" sz="2000" b="1" dirty="0" smtClean="0">
                <a:latin typeface="나눔고딕"/>
                <a:ea typeface="나눔고딕"/>
              </a:rPr>
              <a:t> &lt;=</a:t>
            </a:r>
            <a:r>
              <a:rPr lang="en-US" altLang="ko-KR" sz="2000" b="1" dirty="0" err="1" smtClean="0">
                <a:latin typeface="나눔고딕"/>
                <a:ea typeface="나눔고딕"/>
              </a:rPr>
              <a:t>inf</a:t>
            </a:r>
            <a:r>
              <a:rPr lang="en-US" altLang="ko-KR" sz="2000" b="1" dirty="0">
                <a:latin typeface="나눔고딕"/>
                <a:ea typeface="나눔고딕"/>
              </a:rPr>
              <a:t> </a:t>
            </a:r>
            <a:r>
              <a:rPr lang="en-US" altLang="ko-KR" sz="2000" b="1" dirty="0" smtClean="0">
                <a:latin typeface="나눔고딕"/>
                <a:ea typeface="나눔고딕"/>
              </a:rPr>
              <a:t>)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711" y="3645024"/>
            <a:ext cx="369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2</a:t>
            </a:r>
            <a:r>
              <a:rPr lang="en-US" altLang="ko-KR" sz="2000" dirty="0" smtClean="0">
                <a:latin typeface="나눔고딕"/>
                <a:ea typeface="나눔고딕"/>
              </a:rPr>
              <a:t>. Y</a:t>
            </a:r>
            <a:r>
              <a:rPr lang="ko-KR" altLang="en-US" sz="2000" dirty="0" smtClean="0">
                <a:latin typeface="나눔고딕"/>
                <a:ea typeface="나눔고딕"/>
              </a:rPr>
              <a:t>를 </a:t>
            </a:r>
            <a:r>
              <a:rPr lang="ko-KR" altLang="en-US" sz="2000" dirty="0" err="1" smtClean="0">
                <a:latin typeface="나눔고딕"/>
                <a:ea typeface="나눔고딕"/>
              </a:rPr>
              <a:t>확률값</a:t>
            </a:r>
            <a:r>
              <a:rPr lang="ko-KR" altLang="en-US" sz="2000" dirty="0" smtClean="0">
                <a:latin typeface="나눔고딕"/>
                <a:ea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</a:rPr>
              <a:t>p</a:t>
            </a:r>
            <a:r>
              <a:rPr lang="ko-KR" altLang="en-US" sz="2000" dirty="0" smtClean="0">
                <a:latin typeface="나눔고딕"/>
                <a:ea typeface="나눔고딕"/>
              </a:rPr>
              <a:t>로 바꾼다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5682" y="4149080"/>
            <a:ext cx="153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고딕"/>
                <a:ea typeface="나눔고딕"/>
              </a:rPr>
              <a:t>P = ax + b   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4745" y="4144728"/>
            <a:ext cx="197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( 0 &lt;= P &lt;=1 )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7984" y="4695177"/>
            <a:ext cx="7988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고딕"/>
                <a:ea typeface="나눔고딕"/>
              </a:rPr>
              <a:t>* </a:t>
            </a:r>
            <a:r>
              <a:rPr lang="ko-KR" altLang="en-US" sz="1500" dirty="0" smtClean="0">
                <a:latin typeface="나눔고딕"/>
                <a:ea typeface="나눔고딕"/>
              </a:rPr>
              <a:t>좌우항의 범위가 맞지 않으므로 </a:t>
            </a:r>
            <a:r>
              <a:rPr lang="en-US" altLang="ko-KR" sz="1500" dirty="0" smtClean="0">
                <a:latin typeface="나눔고딕"/>
                <a:ea typeface="나눔고딕"/>
              </a:rPr>
              <a:t>P</a:t>
            </a:r>
            <a:r>
              <a:rPr lang="ko-KR" altLang="en-US" sz="1500" dirty="0" smtClean="0">
                <a:latin typeface="나눔고딕"/>
                <a:ea typeface="나눔고딕"/>
              </a:rPr>
              <a:t>를 변형시켜 </a:t>
            </a:r>
            <a:r>
              <a:rPr lang="ko-KR" altLang="en-US" sz="1500" dirty="0" err="1" smtClean="0">
                <a:latin typeface="나눔고딕"/>
                <a:ea typeface="나눔고딕"/>
              </a:rPr>
              <a:t>좌항의</a:t>
            </a:r>
            <a:r>
              <a:rPr lang="ko-KR" altLang="en-US" sz="1500" dirty="0" smtClean="0">
                <a:latin typeface="나눔고딕"/>
                <a:ea typeface="나눔고딕"/>
              </a:rPr>
              <a:t> 범위가 무한대로 되도록 한다</a:t>
            </a:r>
            <a:r>
              <a:rPr lang="en-US" altLang="ko-KR" sz="1500" dirty="0" smtClean="0">
                <a:latin typeface="나눔고딕"/>
                <a:ea typeface="나눔고딕"/>
              </a:rPr>
              <a:t>.</a:t>
            </a:r>
            <a:endParaRPr lang="ko-KR" altLang="en-US" sz="1500" dirty="0">
              <a:latin typeface="나눔고딕"/>
              <a:ea typeface="나눔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8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3</a:t>
            </a:r>
            <a:r>
              <a:rPr lang="en-US" altLang="ko-KR" sz="2000" dirty="0" smtClean="0">
                <a:latin typeface="나눔고딕"/>
                <a:ea typeface="나눔고딕"/>
              </a:rPr>
              <a:t>. P</a:t>
            </a:r>
            <a:r>
              <a:rPr lang="ko-KR" altLang="en-US" sz="2000" dirty="0" smtClean="0">
                <a:latin typeface="나눔고딕"/>
                <a:ea typeface="나눔고딕"/>
              </a:rPr>
              <a:t>대신 </a:t>
            </a:r>
            <a:r>
              <a:rPr lang="en-US" altLang="ko-KR" sz="2000" dirty="0" smtClean="0">
                <a:latin typeface="나눔고딕"/>
                <a:ea typeface="나눔고딕"/>
              </a:rPr>
              <a:t>Odds</a:t>
            </a:r>
            <a:r>
              <a:rPr lang="ko-KR" altLang="en-US" sz="2000" dirty="0" smtClean="0">
                <a:latin typeface="나눔고딕"/>
                <a:ea typeface="나눔고딕"/>
              </a:rPr>
              <a:t>를 넣어보자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2" y="2121982"/>
            <a:ext cx="4707123" cy="10909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3568" y="1844824"/>
            <a:ext cx="13817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나눔고딕"/>
                <a:ea typeface="나눔고딕"/>
              </a:rPr>
              <a:t>* Odds</a:t>
            </a:r>
            <a:r>
              <a:rPr lang="ko-KR" altLang="en-US" sz="1700" b="1" dirty="0" smtClean="0">
                <a:latin typeface="나눔고딕"/>
                <a:ea typeface="나눔고딕"/>
              </a:rPr>
              <a:t>란</a:t>
            </a:r>
            <a:r>
              <a:rPr lang="en-US" altLang="ko-KR" sz="1700" b="1" dirty="0" smtClean="0">
                <a:latin typeface="나눔고딕"/>
                <a:ea typeface="나눔고딕"/>
              </a:rPr>
              <a:t>?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886790"/>
            <a:ext cx="2808313" cy="9131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3568" y="3861048"/>
            <a:ext cx="71285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latin typeface="나눔고딕"/>
                <a:ea typeface="나눔고딕"/>
              </a:rPr>
              <a:t>* 0 &lt;= Odds &lt;= infinite </a:t>
            </a:r>
            <a:r>
              <a:rPr lang="ko-KR" altLang="en-US" sz="1700" b="1" dirty="0" smtClean="0">
                <a:latin typeface="나눔고딕"/>
                <a:ea typeface="나눔고딕"/>
              </a:rPr>
              <a:t>값을 가지므로 좌우식의 범위가 여전히 맞지 않다</a:t>
            </a:r>
            <a:r>
              <a:rPr lang="en-US" altLang="ko-KR" sz="1700" b="1" dirty="0" smtClean="0">
                <a:latin typeface="나눔고딕"/>
                <a:ea typeface="나눔고딕"/>
              </a:rPr>
              <a:t>. </a:t>
            </a:r>
            <a:r>
              <a:rPr lang="ko-KR" altLang="en-US" sz="1700" b="1" dirty="0" smtClean="0">
                <a:latin typeface="나눔고딕"/>
                <a:ea typeface="나눔고딕"/>
              </a:rPr>
              <a:t>  </a:t>
            </a:r>
            <a:endParaRPr lang="ko-KR" altLang="en-US" sz="1700" b="1" dirty="0"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9487" y="4741971"/>
            <a:ext cx="71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4. </a:t>
            </a:r>
            <a:r>
              <a:rPr lang="ko-KR" altLang="en-US" sz="2000" dirty="0" smtClean="0">
                <a:latin typeface="나눔고딕"/>
                <a:ea typeface="나눔고딕"/>
              </a:rPr>
              <a:t>따라서</a:t>
            </a:r>
            <a:r>
              <a:rPr lang="en-US" altLang="ko-KR" sz="2000" dirty="0" smtClean="0">
                <a:latin typeface="나눔고딕"/>
                <a:ea typeface="나눔고딕"/>
              </a:rPr>
              <a:t>, Odds</a:t>
            </a:r>
            <a:r>
              <a:rPr lang="ko-KR" altLang="en-US" sz="2000" dirty="0" smtClean="0">
                <a:latin typeface="나눔고딕"/>
                <a:ea typeface="나눔고딕"/>
              </a:rPr>
              <a:t>에 로그를 씌어준다</a:t>
            </a:r>
            <a:r>
              <a:rPr lang="en-US" altLang="ko-KR" sz="2000" dirty="0" smtClean="0">
                <a:latin typeface="나눔고딕"/>
                <a:ea typeface="나눔고딕"/>
              </a:rPr>
              <a:t>. ( </a:t>
            </a:r>
            <a:r>
              <a:rPr lang="en-US" altLang="ko-KR" sz="2000" dirty="0" err="1" smtClean="0">
                <a:latin typeface="나눔고딕"/>
                <a:ea typeface="나눔고딕"/>
              </a:rPr>
              <a:t>inf</a:t>
            </a:r>
            <a:r>
              <a:rPr lang="en-US" altLang="ko-KR" sz="2000" dirty="0" smtClean="0">
                <a:latin typeface="나눔고딕"/>
                <a:ea typeface="나눔고딕"/>
              </a:rPr>
              <a:t> &lt;= </a:t>
            </a:r>
            <a:r>
              <a:rPr lang="ko-KR" altLang="en-US" sz="2000" dirty="0" smtClean="0">
                <a:latin typeface="나눔고딕"/>
                <a:ea typeface="나눔고딕"/>
              </a:rPr>
              <a:t>좌우식 </a:t>
            </a:r>
            <a:r>
              <a:rPr lang="en-US" altLang="ko-KR" sz="2000" dirty="0" smtClean="0">
                <a:latin typeface="나눔고딕"/>
                <a:ea typeface="나눔고딕"/>
              </a:rPr>
              <a:t>&lt;= </a:t>
            </a:r>
            <a:r>
              <a:rPr lang="en-US" altLang="ko-KR" sz="2000" dirty="0" err="1" smtClean="0">
                <a:latin typeface="나눔고딕"/>
                <a:ea typeface="나눔고딕"/>
              </a:rPr>
              <a:t>inf</a:t>
            </a:r>
            <a:r>
              <a:rPr lang="en-US" altLang="ko-KR" sz="2000" dirty="0" smtClean="0">
                <a:latin typeface="나눔고딕"/>
                <a:ea typeface="나눔고딕"/>
              </a:rPr>
              <a:t> )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1" y="5142081"/>
            <a:ext cx="3800603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9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412776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5. </a:t>
            </a:r>
            <a:r>
              <a:rPr lang="ko-KR" altLang="en-US" sz="2000" dirty="0" smtClean="0">
                <a:latin typeface="나눔고딕"/>
                <a:ea typeface="나눔고딕"/>
              </a:rPr>
              <a:t>선형 </a:t>
            </a:r>
            <a:r>
              <a:rPr lang="ko-KR" altLang="en-US" sz="2000" dirty="0" err="1" smtClean="0">
                <a:latin typeface="나눔고딕"/>
                <a:ea typeface="나눔고딕"/>
              </a:rPr>
              <a:t>회귀식을</a:t>
            </a:r>
            <a:r>
              <a:rPr lang="ko-KR" altLang="en-US" sz="2000" dirty="0" smtClean="0">
                <a:latin typeface="나눔고딕"/>
                <a:ea typeface="나눔고딕"/>
              </a:rPr>
              <a:t> 구한다</a:t>
            </a:r>
            <a:r>
              <a:rPr lang="en-US" altLang="ko-KR" sz="2000" dirty="0" smtClean="0">
                <a:latin typeface="나눔고딕"/>
                <a:ea typeface="나눔고딕"/>
              </a:rPr>
              <a:t>. 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6" y="1988840"/>
            <a:ext cx="79208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나눔고딕"/>
                <a:ea typeface="나눔고딕"/>
              </a:rPr>
              <a:t>Y</a:t>
            </a:r>
            <a:r>
              <a:rPr lang="ko-KR" altLang="en-US" sz="1700" dirty="0" smtClean="0">
                <a:latin typeface="나눔고딕"/>
                <a:ea typeface="나눔고딕"/>
              </a:rPr>
              <a:t>는 </a:t>
            </a:r>
            <a:r>
              <a:rPr lang="en-US" altLang="ko-KR" sz="1700" dirty="0" smtClean="0">
                <a:latin typeface="나눔고딕"/>
                <a:ea typeface="나눔고딕"/>
              </a:rPr>
              <a:t>log Odds</a:t>
            </a:r>
            <a:r>
              <a:rPr lang="ko-KR" altLang="en-US" sz="1700" dirty="0" smtClean="0">
                <a:latin typeface="나눔고딕"/>
                <a:ea typeface="나눔고딕"/>
              </a:rPr>
              <a:t>이지만</a:t>
            </a:r>
            <a:r>
              <a:rPr lang="en-US" altLang="ko-KR" sz="1700" dirty="0">
                <a:latin typeface="나눔고딕"/>
                <a:ea typeface="나눔고딕"/>
              </a:rPr>
              <a:t> </a:t>
            </a:r>
            <a:r>
              <a:rPr lang="ko-KR" altLang="en-US" sz="1700" dirty="0" smtClean="0">
                <a:latin typeface="나눔고딕"/>
                <a:ea typeface="나눔고딕"/>
              </a:rPr>
              <a:t>이를 무시하고 최소 </a:t>
            </a:r>
            <a:r>
              <a:rPr lang="ko-KR" altLang="en-US" sz="1700" dirty="0" err="1" smtClean="0">
                <a:latin typeface="나눔고딕"/>
                <a:ea typeface="나눔고딕"/>
              </a:rPr>
              <a:t>제곱법으로</a:t>
            </a:r>
            <a:r>
              <a:rPr lang="ko-KR" altLang="en-US" sz="1700" dirty="0" smtClean="0">
                <a:latin typeface="나눔고딕"/>
                <a:ea typeface="나눔고딕"/>
              </a:rPr>
              <a:t> </a:t>
            </a:r>
            <a:r>
              <a:rPr lang="en-US" altLang="ko-KR" sz="1700" dirty="0" smtClean="0">
                <a:latin typeface="나눔고딕"/>
                <a:ea typeface="나눔고딕"/>
              </a:rPr>
              <a:t>y =ax + b</a:t>
            </a:r>
            <a:r>
              <a:rPr lang="ko-KR" altLang="en-US" sz="1700" dirty="0" smtClean="0">
                <a:latin typeface="나눔고딕"/>
                <a:ea typeface="나눔고딕"/>
              </a:rPr>
              <a:t>의 선형 </a:t>
            </a:r>
            <a:r>
              <a:rPr lang="ko-KR" altLang="en-US" sz="1700" dirty="0" err="1" smtClean="0">
                <a:latin typeface="나눔고딕"/>
                <a:ea typeface="나눔고딕"/>
              </a:rPr>
              <a:t>회귀식의</a:t>
            </a:r>
            <a:endParaRPr lang="en-US" altLang="ko-KR" sz="1700" dirty="0" smtClean="0">
              <a:latin typeface="나눔고딕"/>
              <a:ea typeface="나눔고딕"/>
            </a:endParaRPr>
          </a:p>
          <a:p>
            <a:r>
              <a:rPr lang="ko-KR" altLang="en-US" sz="1700" dirty="0" smtClean="0">
                <a:latin typeface="나눔고딕"/>
                <a:ea typeface="나눔고딕"/>
              </a:rPr>
              <a:t>회기 계수 </a:t>
            </a:r>
            <a:r>
              <a:rPr lang="en-US" altLang="ko-KR" sz="1700" dirty="0" smtClean="0">
                <a:latin typeface="나눔고딕"/>
                <a:ea typeface="나눔고딕"/>
              </a:rPr>
              <a:t>a</a:t>
            </a:r>
            <a:r>
              <a:rPr lang="ko-KR" altLang="en-US" sz="1700" dirty="0" smtClean="0">
                <a:latin typeface="나눔고딕"/>
                <a:ea typeface="나눔고딕"/>
              </a:rPr>
              <a:t>와 </a:t>
            </a:r>
            <a:r>
              <a:rPr lang="en-US" altLang="ko-KR" sz="1700" dirty="0" smtClean="0">
                <a:latin typeface="나눔고딕"/>
                <a:ea typeface="나눔고딕"/>
              </a:rPr>
              <a:t>y</a:t>
            </a:r>
            <a:r>
              <a:rPr lang="ko-KR" altLang="en-US" sz="1700" dirty="0" smtClean="0">
                <a:latin typeface="나눔고딕"/>
                <a:ea typeface="나눔고딕"/>
              </a:rPr>
              <a:t>절편 </a:t>
            </a:r>
            <a:r>
              <a:rPr lang="en-US" altLang="ko-KR" sz="1700" dirty="0" smtClean="0">
                <a:latin typeface="나눔고딕"/>
                <a:ea typeface="나눔고딕"/>
              </a:rPr>
              <a:t>b</a:t>
            </a:r>
            <a:r>
              <a:rPr lang="ko-KR" altLang="en-US" sz="1700" dirty="0" smtClean="0">
                <a:latin typeface="나눔고딕"/>
                <a:ea typeface="나눔고딕"/>
              </a:rPr>
              <a:t>를</a:t>
            </a:r>
            <a:r>
              <a:rPr lang="en-US" altLang="ko-KR" sz="1700" dirty="0" smtClean="0">
                <a:latin typeface="나눔고딕"/>
                <a:ea typeface="나눔고딕"/>
              </a:rPr>
              <a:t> </a:t>
            </a:r>
            <a:r>
              <a:rPr lang="ko-KR" altLang="en-US" sz="1700" dirty="0" smtClean="0">
                <a:latin typeface="나눔고딕"/>
                <a:ea typeface="나눔고딕"/>
              </a:rPr>
              <a:t>구한다</a:t>
            </a:r>
            <a:r>
              <a:rPr lang="en-US" altLang="ko-KR" sz="1700" dirty="0" smtClean="0">
                <a:latin typeface="나눔고딕"/>
                <a:ea typeface="나눔고딕"/>
              </a:rPr>
              <a:t>. </a:t>
            </a:r>
            <a:r>
              <a:rPr lang="ko-KR" altLang="en-US" sz="1700" dirty="0" smtClean="0">
                <a:latin typeface="나눔고딕"/>
                <a:ea typeface="나눔고딕"/>
              </a:rPr>
              <a:t>  </a:t>
            </a:r>
            <a:endParaRPr lang="ko-KR" altLang="en-US" sz="1700" dirty="0"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536" y="28529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6</a:t>
            </a:r>
            <a:r>
              <a:rPr lang="en-US" altLang="ko-KR" sz="2000" dirty="0" smtClean="0">
                <a:latin typeface="나눔고딕"/>
                <a:ea typeface="나눔고딕"/>
              </a:rPr>
              <a:t>.  P</a:t>
            </a:r>
            <a:r>
              <a:rPr lang="ko-KR" altLang="en-US" sz="2000" dirty="0" smtClean="0">
                <a:latin typeface="나눔고딕"/>
                <a:ea typeface="나눔고딕"/>
              </a:rPr>
              <a:t>에 관하여 수식을 정리한다</a:t>
            </a:r>
            <a:r>
              <a:rPr lang="en-US" altLang="ko-KR" sz="2000" dirty="0" smtClean="0">
                <a:latin typeface="나눔고딕"/>
                <a:ea typeface="나눔고딕"/>
              </a:rPr>
              <a:t>.  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965" y="3429000"/>
            <a:ext cx="79208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나눔고딕"/>
                <a:ea typeface="나눔고딕"/>
              </a:rPr>
              <a:t>최종적으로 구하는 것은 </a:t>
            </a:r>
            <a:r>
              <a:rPr lang="en-US" altLang="ko-KR" sz="1700" dirty="0" smtClean="0">
                <a:latin typeface="나눔고딕"/>
                <a:ea typeface="나눔고딕"/>
              </a:rPr>
              <a:t>P</a:t>
            </a:r>
            <a:r>
              <a:rPr lang="ko-KR" altLang="en-US" sz="1700" dirty="0" smtClean="0">
                <a:latin typeface="나눔고딕"/>
                <a:ea typeface="나눔고딕"/>
              </a:rPr>
              <a:t>이므로 </a:t>
            </a:r>
            <a:r>
              <a:rPr lang="en-US" altLang="ko-KR" sz="1700" dirty="0" smtClean="0">
                <a:latin typeface="나눔고딕"/>
                <a:ea typeface="나눔고딕"/>
              </a:rPr>
              <a:t>P</a:t>
            </a:r>
            <a:r>
              <a:rPr lang="ko-KR" altLang="en-US" sz="1700" dirty="0" smtClean="0">
                <a:latin typeface="나눔고딕"/>
                <a:ea typeface="나눔고딕"/>
              </a:rPr>
              <a:t>에 관하여 수식을 정리한다</a:t>
            </a:r>
            <a:r>
              <a:rPr lang="en-US" altLang="ko-KR" sz="1700" dirty="0" smtClean="0">
                <a:latin typeface="나눔고딕"/>
                <a:ea typeface="나눔고딕"/>
              </a:rPr>
              <a:t>. </a:t>
            </a:r>
            <a:r>
              <a:rPr lang="ko-KR" altLang="en-US" sz="1700" dirty="0" smtClean="0">
                <a:latin typeface="나눔고딕"/>
                <a:ea typeface="나눔고딕"/>
              </a:rPr>
              <a:t>  </a:t>
            </a:r>
            <a:endParaRPr lang="ko-KR" altLang="en-US" sz="1700" dirty="0">
              <a:latin typeface="나눔고딕"/>
              <a:ea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6380" y="4217133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7. </a:t>
            </a:r>
            <a:r>
              <a:rPr lang="ko-KR" altLang="en-US" sz="2000" dirty="0" smtClean="0">
                <a:latin typeface="나눔고딕"/>
                <a:ea typeface="나눔고딕"/>
              </a:rPr>
              <a:t>로그 </a:t>
            </a:r>
            <a:r>
              <a:rPr lang="en-US" altLang="ko-KR" sz="2000" dirty="0" smtClean="0">
                <a:latin typeface="나눔고딕"/>
                <a:ea typeface="나눔고딕"/>
              </a:rPr>
              <a:t>Odds</a:t>
            </a:r>
            <a:r>
              <a:rPr lang="ko-KR" altLang="en-US" sz="2000" dirty="0" smtClean="0">
                <a:latin typeface="나눔고딕"/>
                <a:ea typeface="나눔고딕"/>
              </a:rPr>
              <a:t>에 관한 선형관계식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7" y="4632346"/>
            <a:ext cx="3357261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8</a:t>
            </a:r>
            <a:r>
              <a:rPr lang="en-US" altLang="ko-KR" sz="2000" dirty="0" smtClean="0">
                <a:latin typeface="나눔고딕"/>
                <a:ea typeface="나눔고딕"/>
              </a:rPr>
              <a:t>. e</a:t>
            </a:r>
            <a:r>
              <a:rPr lang="ko-KR" altLang="en-US" sz="2000" dirty="0" smtClean="0">
                <a:latin typeface="나눔고딕"/>
                <a:ea typeface="나눔고딕"/>
              </a:rPr>
              <a:t>를 씌운다</a:t>
            </a:r>
            <a:r>
              <a:rPr lang="en-US" altLang="ko-KR" sz="2000" dirty="0" smtClean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0" y="1748338"/>
            <a:ext cx="4620535" cy="247275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0" y="4422952"/>
            <a:ext cx="2925122" cy="15512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536" y="374897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9</a:t>
            </a:r>
            <a:r>
              <a:rPr lang="en-US" altLang="ko-KR" sz="2000" dirty="0" smtClean="0">
                <a:latin typeface="나눔고딕"/>
                <a:ea typeface="나눔고딕"/>
              </a:rPr>
              <a:t>. </a:t>
            </a:r>
            <a:r>
              <a:rPr lang="ko-KR" altLang="en-US" sz="2000" dirty="0" smtClean="0">
                <a:latin typeface="나눔고딕"/>
                <a:ea typeface="나눔고딕"/>
              </a:rPr>
              <a:t>역수를 취한다</a:t>
            </a:r>
            <a:r>
              <a:rPr lang="en-US" altLang="ko-KR" sz="2000" dirty="0" smtClean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3951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305" y="1156970"/>
            <a:ext cx="286809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회귀분석의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2400" b="1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모델</a:t>
            </a:r>
            <a:endParaRPr lang="ko-KR" altLang="en-US" sz="2400" b="1" cap="none" dirty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1F9FA1E-D020-456A-A25E-87CB2367A50D}"/>
              </a:ext>
            </a:extLst>
          </p:cNvPr>
          <p:cNvSpPr/>
          <p:nvPr/>
        </p:nvSpPr>
        <p:spPr>
          <a:xfrm>
            <a:off x="611560" y="2298958"/>
            <a:ext cx="43206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상관관계 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(Correlation Analysis)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변수간의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선형관계를 조사하는 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단순회귀분석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변수간의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인과관계를 조사하는 방법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다중회귀분석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독립변수들과 하나의 종속변수의 관계를 분석하는 기법으로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 회귀 분석을 확장한 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276E6160-2213-4C41-8F0F-D6908835B64D}"/>
              </a:ext>
            </a:extLst>
          </p:cNvPr>
          <p:cNvCxnSpPr/>
          <p:nvPr/>
        </p:nvCxnSpPr>
        <p:spPr>
          <a:xfrm>
            <a:off x="4932040" y="1916832"/>
            <a:ext cx="0" cy="40620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BCFBB87-4159-40BD-A9F3-F86750221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1" t="12484" b="4236"/>
          <a:stretch/>
        </p:blipFill>
        <p:spPr>
          <a:xfrm>
            <a:off x="5600617" y="3642459"/>
            <a:ext cx="2848793" cy="25882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DFE5BDBA-0C2B-4240-826F-7C3B3EBA6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r="49784" b="3837"/>
          <a:stretch/>
        </p:blipFill>
        <p:spPr>
          <a:xfrm>
            <a:off x="5600485" y="1124584"/>
            <a:ext cx="2848926" cy="266445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http://blog.naver.com/PostView.nhn?blogId=y4769&amp;logNo=220390306491</a:t>
            </a:r>
          </a:p>
        </p:txBody>
      </p:sp>
    </p:spTree>
    <p:extLst>
      <p:ext uri="{BB962C8B-B14F-4D97-AF65-F5344CB8AC3E}">
        <p14:creationId xmlns:p14="http://schemas.microsoft.com/office/powerpoint/2010/main" val="33597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</a:rPr>
              <a:t>10.  +1</a:t>
            </a:r>
            <a:r>
              <a:rPr lang="ko-KR" altLang="en-US" sz="2000" dirty="0" smtClean="0">
                <a:latin typeface="나눔고딕"/>
                <a:ea typeface="나눔고딕"/>
              </a:rPr>
              <a:t>을 한다</a:t>
            </a:r>
            <a:r>
              <a:rPr lang="en-US" altLang="ko-KR" sz="2000" dirty="0" smtClean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3717032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/>
                <a:ea typeface="나눔고딕"/>
              </a:rPr>
              <a:t>9</a:t>
            </a:r>
            <a:r>
              <a:rPr lang="en-US" altLang="ko-KR" sz="2000" dirty="0" smtClean="0">
                <a:latin typeface="나눔고딕"/>
                <a:ea typeface="나눔고딕"/>
              </a:rPr>
              <a:t>. </a:t>
            </a:r>
            <a:r>
              <a:rPr lang="ko-KR" altLang="en-US" sz="2000" dirty="0" smtClean="0">
                <a:latin typeface="나눔고딕"/>
                <a:ea typeface="나눔고딕"/>
              </a:rPr>
              <a:t>다시 역수를 취한다</a:t>
            </a:r>
            <a:r>
              <a:rPr lang="en-US" altLang="ko-KR" sz="2000" dirty="0" smtClean="0">
                <a:latin typeface="나눔고딕"/>
                <a:ea typeface="나눔고딕"/>
              </a:rPr>
              <a:t>.</a:t>
            </a:r>
            <a:endParaRPr lang="ko-KR" altLang="en-US" sz="20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1" y="1879260"/>
            <a:ext cx="3488278" cy="1832138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9" y="4117142"/>
            <a:ext cx="2725243" cy="1368152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31" y="1468815"/>
            <a:ext cx="4775435" cy="48221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31011" y="1107177"/>
            <a:ext cx="1765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나눔고딕"/>
                <a:ea typeface="나눔고딕"/>
              </a:rPr>
              <a:t>&lt;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500" b="1" dirty="0" smtClean="0">
                <a:latin typeface="나눔고딕"/>
                <a:ea typeface="나눔고딕"/>
              </a:rPr>
              <a:t> 곡선 </a:t>
            </a:r>
            <a:r>
              <a:rPr lang="en-US" altLang="ko-KR" sz="1500" b="1" dirty="0" smtClean="0">
                <a:latin typeface="나눔고딕"/>
                <a:ea typeface="나눔고딕"/>
              </a:rPr>
              <a:t>&gt;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084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66C7794-2ABD-4D57-A04B-2DB9B3E10BEE}"/>
              </a:ext>
            </a:extLst>
          </p:cNvPr>
          <p:cNvSpPr/>
          <p:nvPr/>
        </p:nvSpPr>
        <p:spPr>
          <a:xfrm>
            <a:off x="416380" y="62456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://kkokkilkon.tistory.com/19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268760"/>
            <a:ext cx="333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고딕"/>
                <a:ea typeface="나눔고딕"/>
              </a:rPr>
              <a:t>&lt; </a:t>
            </a:r>
            <a:r>
              <a:rPr lang="ko-KR" altLang="en-US" sz="2000" b="1" dirty="0" smtClean="0">
                <a:latin typeface="나눔고딕"/>
                <a:ea typeface="나눔고딕"/>
              </a:rPr>
              <a:t>최적의 </a:t>
            </a:r>
            <a:r>
              <a:rPr lang="ko-KR" altLang="en-US" sz="2000" b="1" dirty="0" err="1" smtClean="0">
                <a:latin typeface="나눔고딕"/>
                <a:ea typeface="나눔고딕"/>
              </a:rPr>
              <a:t>임계치</a:t>
            </a:r>
            <a:r>
              <a:rPr lang="ko-KR" altLang="en-US" sz="2000" b="1" dirty="0" smtClean="0">
                <a:latin typeface="나눔고딕"/>
                <a:ea typeface="나눔고딕"/>
              </a:rPr>
              <a:t> 찾기 </a:t>
            </a:r>
            <a:r>
              <a:rPr lang="en-US" altLang="ko-KR" sz="2000" b="1" dirty="0" smtClean="0">
                <a:latin typeface="나눔고딕"/>
                <a:ea typeface="나눔고딕"/>
              </a:rPr>
              <a:t>&gt;</a:t>
            </a:r>
            <a:endParaRPr lang="ko-KR" altLang="en-US" sz="2000" b="1" dirty="0"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118" y="1951960"/>
            <a:ext cx="8307332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 smtClean="0">
                <a:latin typeface="나눔고딕"/>
                <a:ea typeface="나눔고딕"/>
              </a:rPr>
              <a:t>일반적으로 </a:t>
            </a:r>
            <a:r>
              <a:rPr lang="en-US" altLang="ko-KR" sz="1700" dirty="0" smtClean="0">
                <a:latin typeface="나눔고딕"/>
                <a:ea typeface="나눔고딕"/>
              </a:rPr>
              <a:t>p = 0.5 </a:t>
            </a:r>
            <a:r>
              <a:rPr lang="ko-KR" altLang="en-US" sz="1700" dirty="0" smtClean="0">
                <a:latin typeface="나눔고딕"/>
                <a:ea typeface="나눔고딕"/>
              </a:rPr>
              <a:t>기준으로 </a:t>
            </a:r>
            <a:r>
              <a:rPr lang="en-US" altLang="ko-KR" sz="1700" dirty="0" smtClean="0">
                <a:latin typeface="나눔고딕"/>
                <a:ea typeface="나눔고딕"/>
              </a:rPr>
              <a:t>0.5</a:t>
            </a:r>
            <a:r>
              <a:rPr lang="ko-KR" altLang="en-US" sz="1700" dirty="0" smtClean="0">
                <a:latin typeface="나눔고딕"/>
                <a:ea typeface="나눔고딕"/>
              </a:rPr>
              <a:t>보다 크면 </a:t>
            </a:r>
            <a:r>
              <a:rPr lang="en-US" altLang="ko-KR" sz="1700" dirty="0" smtClean="0">
                <a:latin typeface="나눔고딕"/>
                <a:ea typeface="나눔고딕"/>
              </a:rPr>
              <a:t>A</a:t>
            </a:r>
            <a:r>
              <a:rPr lang="ko-KR" altLang="en-US" sz="1700" dirty="0" smtClean="0">
                <a:latin typeface="나눔고딕"/>
                <a:ea typeface="나눔고딕"/>
              </a:rPr>
              <a:t>로 분류하고 작으면 </a:t>
            </a:r>
            <a:r>
              <a:rPr lang="en-US" altLang="ko-KR" sz="1700" dirty="0" smtClean="0">
                <a:latin typeface="나눔고딕"/>
                <a:ea typeface="나눔고딕"/>
              </a:rPr>
              <a:t>B</a:t>
            </a:r>
            <a:r>
              <a:rPr lang="ko-KR" altLang="en-US" sz="1700" dirty="0" smtClean="0">
                <a:latin typeface="나눔고딕"/>
                <a:ea typeface="나눔고딕"/>
              </a:rPr>
              <a:t>로 분류한다</a:t>
            </a:r>
            <a:r>
              <a:rPr lang="en-US" altLang="ko-KR" sz="1700" dirty="0" smtClean="0">
                <a:latin typeface="나눔고딕"/>
                <a:ea typeface="나눔고딕"/>
              </a:rPr>
              <a:t>. </a:t>
            </a:r>
            <a:r>
              <a:rPr lang="ko-KR" altLang="en-US" sz="1700" dirty="0" smtClean="0">
                <a:latin typeface="나눔고딕"/>
                <a:ea typeface="나눔고딕"/>
              </a:rPr>
              <a:t>이 때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en-US" altLang="ko-KR" sz="1700" b="1" dirty="0" smtClean="0">
                <a:latin typeface="나눔고딕"/>
                <a:ea typeface="나눔고딕"/>
              </a:rPr>
              <a:t>0.5</a:t>
            </a:r>
            <a:r>
              <a:rPr lang="ko-KR" altLang="en-US" sz="1700" dirty="0" smtClean="0">
                <a:latin typeface="나눔고딕"/>
                <a:ea typeface="나눔고딕"/>
              </a:rPr>
              <a:t>라는 수치를 </a:t>
            </a:r>
            <a:r>
              <a:rPr lang="ko-KR" altLang="en-US" sz="1700" b="1" dirty="0" err="1" smtClean="0">
                <a:latin typeface="나눔고딕"/>
                <a:ea typeface="나눔고딕"/>
              </a:rPr>
              <a:t>임계치</a:t>
            </a:r>
            <a:r>
              <a:rPr lang="ko-KR" altLang="en-US" sz="1700" dirty="0" err="1" smtClean="0">
                <a:latin typeface="나눔고딕"/>
                <a:ea typeface="나눔고딕"/>
              </a:rPr>
              <a:t>라고</a:t>
            </a:r>
            <a:r>
              <a:rPr lang="ko-KR" altLang="en-US" sz="1700" dirty="0" smtClean="0">
                <a:latin typeface="나눔고딕"/>
                <a:ea typeface="나눔고딕"/>
              </a:rPr>
              <a:t> 부른다</a:t>
            </a:r>
            <a:r>
              <a:rPr lang="en-US" altLang="ko-KR" sz="17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 smtClean="0">
                <a:latin typeface="나눔고딕"/>
                <a:ea typeface="나눔고딕"/>
              </a:rPr>
              <a:t>하지만</a:t>
            </a:r>
            <a:r>
              <a:rPr lang="en-US" altLang="ko-KR" sz="1700" dirty="0" smtClean="0">
                <a:latin typeface="나눔고딕"/>
                <a:ea typeface="나눔고딕"/>
              </a:rPr>
              <a:t>, </a:t>
            </a:r>
            <a:r>
              <a:rPr lang="ko-KR" altLang="en-US" sz="1700" dirty="0" smtClean="0">
                <a:latin typeface="나눔고딕"/>
                <a:ea typeface="나눔고딕"/>
              </a:rPr>
              <a:t>이 </a:t>
            </a:r>
            <a:r>
              <a:rPr lang="ko-KR" altLang="en-US" sz="1700" dirty="0" err="1" smtClean="0">
                <a:latin typeface="나눔고딕"/>
                <a:ea typeface="나눔고딕"/>
              </a:rPr>
              <a:t>임계치는</a:t>
            </a:r>
            <a:r>
              <a:rPr lang="ko-KR" altLang="en-US" sz="1700" dirty="0" smtClean="0">
                <a:latin typeface="나눔고딕"/>
                <a:ea typeface="나눔고딕"/>
              </a:rPr>
              <a:t> 항상 </a:t>
            </a:r>
            <a:r>
              <a:rPr lang="en-US" altLang="ko-KR" sz="1700" dirty="0" smtClean="0">
                <a:latin typeface="나눔고딕"/>
                <a:ea typeface="나눔고딕"/>
              </a:rPr>
              <a:t>0.5</a:t>
            </a:r>
            <a:r>
              <a:rPr lang="ko-KR" altLang="en-US" sz="1700" dirty="0">
                <a:latin typeface="나눔고딕"/>
                <a:ea typeface="나눔고딕"/>
              </a:rPr>
              <a:t>로</a:t>
            </a:r>
            <a:r>
              <a:rPr lang="ko-KR" altLang="en-US" sz="1700" dirty="0" smtClean="0">
                <a:latin typeface="나눔고딕"/>
                <a:ea typeface="나눔고딕"/>
              </a:rPr>
              <a:t> </a:t>
            </a:r>
            <a:r>
              <a:rPr lang="ko-KR" altLang="en-US" sz="1700" dirty="0" smtClean="0">
                <a:latin typeface="나눔고딕"/>
                <a:ea typeface="나눔고딕"/>
              </a:rPr>
              <a:t>정해져 </a:t>
            </a:r>
            <a:r>
              <a:rPr lang="ko-KR" altLang="en-US" sz="1700" dirty="0" smtClean="0">
                <a:latin typeface="나눔고딕"/>
                <a:ea typeface="나눔고딕"/>
              </a:rPr>
              <a:t>있는 </a:t>
            </a:r>
            <a:r>
              <a:rPr lang="ko-KR" altLang="en-US" sz="1700" dirty="0" smtClean="0">
                <a:latin typeface="나눔고딕"/>
                <a:ea typeface="나눔고딕"/>
              </a:rPr>
              <a:t>것은 아니고 </a:t>
            </a:r>
            <a:r>
              <a:rPr lang="ko-KR" altLang="en-US" sz="1700" b="1" dirty="0" smtClean="0">
                <a:latin typeface="나눔고딕"/>
                <a:ea typeface="나눔고딕"/>
              </a:rPr>
              <a:t>더 잘 분류할 수 있는</a:t>
            </a:r>
            <a:endParaRPr lang="en-US" altLang="ko-KR" sz="1700" b="1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나눔고딕"/>
                <a:ea typeface="나눔고딕"/>
              </a:rPr>
              <a:t>      </a:t>
            </a:r>
            <a:r>
              <a:rPr lang="ko-KR" altLang="en-US" sz="1700" b="1" dirty="0" err="1" smtClean="0">
                <a:latin typeface="나눔고딕"/>
                <a:ea typeface="나눔고딕"/>
              </a:rPr>
              <a:t>임계치</a:t>
            </a:r>
            <a:r>
              <a:rPr lang="ko-KR" altLang="en-US" sz="1700" dirty="0" err="1" smtClean="0">
                <a:latin typeface="나눔고딕"/>
                <a:ea typeface="나눔고딕"/>
              </a:rPr>
              <a:t>를</a:t>
            </a:r>
            <a:r>
              <a:rPr lang="ko-KR" altLang="en-US" sz="1700" dirty="0" smtClean="0">
                <a:latin typeface="나눔고딕"/>
                <a:ea typeface="나눔고딕"/>
              </a:rPr>
              <a:t> 분석가가 찾아야 한다</a:t>
            </a:r>
            <a:r>
              <a:rPr lang="en-US" altLang="ko-KR" sz="1700" dirty="0" smtClean="0">
                <a:latin typeface="나눔고딕"/>
                <a:ea typeface="나눔고딕"/>
              </a:rPr>
              <a:t>.</a:t>
            </a:r>
          </a:p>
          <a:p>
            <a:endParaRPr lang="en-US" altLang="ko-KR" sz="17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 smtClean="0">
                <a:latin typeface="나눔고딕"/>
                <a:ea typeface="나눔고딕"/>
              </a:rPr>
              <a:t>최적의 </a:t>
            </a:r>
            <a:r>
              <a:rPr lang="ko-KR" altLang="en-US" sz="1700" dirty="0" err="1" smtClean="0">
                <a:latin typeface="나눔고딕"/>
                <a:ea typeface="나눔고딕"/>
              </a:rPr>
              <a:t>임계치는</a:t>
            </a:r>
            <a:r>
              <a:rPr lang="ko-KR" altLang="en-US" sz="1700" dirty="0" smtClean="0">
                <a:latin typeface="나눔고딕"/>
                <a:ea typeface="나눔고딕"/>
              </a:rPr>
              <a:t> 항상 </a:t>
            </a:r>
            <a:r>
              <a:rPr lang="en-US" altLang="ko-KR" sz="1700" dirty="0" smtClean="0">
                <a:latin typeface="나눔고딕"/>
                <a:ea typeface="나눔고딕"/>
              </a:rPr>
              <a:t>0.5</a:t>
            </a:r>
            <a:r>
              <a:rPr lang="ko-KR" altLang="en-US" sz="1700" dirty="0" smtClean="0">
                <a:latin typeface="나눔고딕"/>
                <a:ea typeface="나눔고딕"/>
              </a:rPr>
              <a:t>가 아니라 </a:t>
            </a:r>
            <a:r>
              <a:rPr lang="en-US" altLang="ko-KR" sz="1700" dirty="0" smtClean="0">
                <a:latin typeface="나눔고딕"/>
                <a:ea typeface="나눔고딕"/>
              </a:rPr>
              <a:t>data</a:t>
            </a:r>
            <a:r>
              <a:rPr lang="ko-KR" altLang="en-US" sz="1700" dirty="0" smtClean="0">
                <a:latin typeface="나눔고딕"/>
                <a:ea typeface="나눔고딕"/>
              </a:rPr>
              <a:t>에 따라 달라질 수 있다</a:t>
            </a:r>
            <a:r>
              <a:rPr lang="en-US" altLang="ko-KR" sz="1700" dirty="0" smtClean="0">
                <a:latin typeface="나눔고딕"/>
                <a:ea typeface="나눔고딕"/>
              </a:rPr>
              <a:t>. </a:t>
            </a:r>
            <a:endParaRPr lang="ko-KR" altLang="en-US" sz="1700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02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02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608" y="260648"/>
            <a:ext cx="312297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 dirty="0" err="1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로지스틱</a:t>
            </a:r>
            <a:r>
              <a:rPr lang="ko-KR" altLang="en-US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 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1124744"/>
            <a:ext cx="3339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나눔고딕"/>
                <a:ea typeface="나눔고딕"/>
              </a:rPr>
              <a:t>모형의 적합성 검정</a:t>
            </a:r>
            <a:endParaRPr lang="ko-KR" altLang="en-US" sz="2500" b="1" dirty="0">
              <a:latin typeface="나눔고딕"/>
              <a:ea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760" y="1772816"/>
            <a:ext cx="883647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 err="1" smtClean="0">
                <a:latin typeface="나눔고딕"/>
                <a:ea typeface="나눔고딕"/>
              </a:rPr>
              <a:t>우도값</a:t>
            </a:r>
            <a:r>
              <a:rPr lang="en-US" altLang="ko-KR" sz="1500" dirty="0" smtClean="0">
                <a:latin typeface="나눔고딕"/>
                <a:ea typeface="나눔고딕"/>
              </a:rPr>
              <a:t> (Likelihood): </a:t>
            </a:r>
            <a:r>
              <a:rPr lang="ko-KR" altLang="en-US" sz="1500" dirty="0" smtClean="0">
                <a:latin typeface="나눔고딕"/>
                <a:ea typeface="나눔고딕"/>
              </a:rPr>
              <a:t>주어진 추정계수로 </a:t>
            </a:r>
            <a:r>
              <a:rPr lang="ko-KR" altLang="en-US" sz="1500" dirty="0" err="1" smtClean="0">
                <a:latin typeface="나눔고딕"/>
                <a:ea typeface="나눔고딕"/>
              </a:rPr>
              <a:t>관측값이</a:t>
            </a:r>
            <a:r>
              <a:rPr lang="ko-KR" altLang="en-US" sz="1500" dirty="0" smtClean="0">
                <a:latin typeface="나눔고딕"/>
                <a:ea typeface="나눔고딕"/>
              </a:rPr>
              <a:t> 발생할 확률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    </a:t>
            </a:r>
            <a:r>
              <a:rPr lang="ko-KR" altLang="en-US" sz="1500" dirty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우도는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–</a:t>
            </a:r>
            <a:r>
              <a:rPr lang="ko-KR" altLang="en-US" sz="1500" dirty="0" smtClean="0">
                <a:latin typeface="나눔고딕"/>
                <a:ea typeface="나눔고딕"/>
              </a:rPr>
              <a:t>과 </a:t>
            </a:r>
            <a:r>
              <a:rPr lang="en-US" altLang="ko-KR" sz="1500" dirty="0" smtClean="0">
                <a:latin typeface="나눔고딕"/>
                <a:ea typeface="나눔고딕"/>
              </a:rPr>
              <a:t>1</a:t>
            </a:r>
            <a:r>
              <a:rPr lang="ko-KR" altLang="en-US" sz="1500" dirty="0" smtClean="0">
                <a:latin typeface="나눔고딕"/>
                <a:ea typeface="나눔고딕"/>
              </a:rPr>
              <a:t>사이의 값</a:t>
            </a:r>
            <a:r>
              <a:rPr lang="en-US" altLang="ko-KR" sz="1500" dirty="0" smtClean="0">
                <a:latin typeface="나눔고딕"/>
                <a:ea typeface="나눔고딕"/>
              </a:rPr>
              <a:t>. </a:t>
            </a:r>
            <a:r>
              <a:rPr lang="ko-KR" altLang="en-US" sz="1500" dirty="0" err="1" smtClean="0">
                <a:latin typeface="나눔고딕"/>
                <a:ea typeface="나눔고딕"/>
              </a:rPr>
              <a:t>우도에</a:t>
            </a:r>
            <a:r>
              <a:rPr lang="ko-KR" altLang="en-US" sz="1500" dirty="0" smtClean="0">
                <a:latin typeface="나눔고딕"/>
                <a:ea typeface="나눔고딕"/>
              </a:rPr>
              <a:t> 로그를 취하고 여기에 </a:t>
            </a:r>
            <a:r>
              <a:rPr lang="en-US" altLang="ko-KR" sz="1500" dirty="0" smtClean="0">
                <a:latin typeface="나눔고딕"/>
                <a:ea typeface="나눔고딕"/>
              </a:rPr>
              <a:t>-2</a:t>
            </a:r>
            <a:r>
              <a:rPr lang="ko-KR" altLang="en-US" sz="1500" dirty="0" smtClean="0">
                <a:latin typeface="나눔고딕"/>
                <a:ea typeface="나눔고딕"/>
              </a:rPr>
              <a:t>를 곱한 값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으로 적합성 검토함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      </a:t>
            </a:r>
            <a:r>
              <a:rPr lang="ko-KR" altLang="en-US" sz="1500" dirty="0" smtClean="0">
                <a:latin typeface="나눔고딕"/>
                <a:ea typeface="나눔고딕"/>
              </a:rPr>
              <a:t>로그 우도 함수에 </a:t>
            </a:r>
            <a:r>
              <a:rPr lang="en-US" altLang="ko-KR" sz="1500" dirty="0" smtClean="0">
                <a:latin typeface="나눔고딕"/>
                <a:ea typeface="나눔고딕"/>
              </a:rPr>
              <a:t>(-2)</a:t>
            </a:r>
            <a:r>
              <a:rPr lang="ko-KR" altLang="en-US" sz="1500" dirty="0" smtClean="0">
                <a:latin typeface="나눔고딕"/>
                <a:ea typeface="나눔고딕"/>
              </a:rPr>
              <a:t>를 곱해준 이유는 위의 </a:t>
            </a:r>
            <a:r>
              <a:rPr lang="ko-KR" altLang="en-US" sz="1500" dirty="0" err="1" smtClean="0">
                <a:latin typeface="나눔고딕"/>
                <a:ea typeface="나눔고딕"/>
              </a:rPr>
              <a:t>차이값이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카이자승</a:t>
            </a:r>
            <a:r>
              <a:rPr lang="ko-KR" altLang="en-US" sz="1500" dirty="0" smtClean="0">
                <a:latin typeface="나눔고딕"/>
                <a:ea typeface="나눔고딕"/>
              </a:rPr>
              <a:t> 분포를 따르게 하기 위함</a:t>
            </a:r>
            <a:endParaRPr lang="ko-KR" altLang="en-US" sz="1500" dirty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71" y="2936551"/>
            <a:ext cx="3877216" cy="10669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760" y="4000916"/>
            <a:ext cx="883647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2. </a:t>
            </a:r>
            <a:r>
              <a:rPr lang="ko-KR" altLang="en-US" sz="1500" dirty="0" err="1" smtClean="0">
                <a:latin typeface="나눔고딕"/>
                <a:ea typeface="나눔고딕"/>
              </a:rPr>
              <a:t>모형카이제곱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(model chi-square)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 - </a:t>
            </a:r>
            <a:r>
              <a:rPr lang="ko-KR" altLang="en-US" sz="1500" dirty="0" smtClean="0">
                <a:latin typeface="나눔고딕"/>
                <a:ea typeface="나눔고딕"/>
              </a:rPr>
              <a:t>상수항만을 가진 모형</a:t>
            </a:r>
            <a:r>
              <a:rPr lang="en-US" altLang="ko-KR" sz="1500" dirty="0" smtClean="0">
                <a:latin typeface="나눔고딕"/>
                <a:ea typeface="나눔고딕"/>
              </a:rPr>
              <a:t>(</a:t>
            </a:r>
            <a:r>
              <a:rPr lang="ko-KR" altLang="en-US" sz="1500" dirty="0" smtClean="0">
                <a:latin typeface="나눔고딕"/>
                <a:ea typeface="나눔고딕"/>
              </a:rPr>
              <a:t>설명변수가 </a:t>
            </a:r>
            <a:r>
              <a:rPr lang="ko-KR" altLang="en-US" sz="1500" dirty="0" smtClean="0">
                <a:latin typeface="나눔고딕"/>
                <a:ea typeface="나눔고딕"/>
              </a:rPr>
              <a:t>없는 </a:t>
            </a:r>
            <a:r>
              <a:rPr lang="en-US" altLang="ko-KR" sz="1500" dirty="0" smtClean="0">
                <a:latin typeface="나눔고딕"/>
                <a:ea typeface="나눔고딕"/>
              </a:rPr>
              <a:t>Null model)</a:t>
            </a:r>
            <a:r>
              <a:rPr lang="ko-KR" altLang="en-US" sz="1500" dirty="0" smtClean="0">
                <a:latin typeface="나눔고딕"/>
                <a:ea typeface="나눔고딕"/>
              </a:rPr>
              <a:t>의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값과 </a:t>
            </a:r>
            <a:r>
              <a:rPr lang="en-US" altLang="ko-KR" sz="1500" dirty="0" smtClean="0">
                <a:latin typeface="나눔고딕"/>
                <a:ea typeface="나눔고딕"/>
              </a:rPr>
              <a:t>K</a:t>
            </a:r>
            <a:r>
              <a:rPr lang="ko-KR" altLang="en-US" sz="1500" dirty="0" smtClean="0">
                <a:latin typeface="나눔고딕"/>
                <a:ea typeface="나눔고딕"/>
              </a:rPr>
              <a:t>개의 독립변수를 가진 모형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    (</a:t>
            </a:r>
            <a:r>
              <a:rPr lang="ko-KR" altLang="en-US" sz="1500" dirty="0" smtClean="0">
                <a:latin typeface="나눔고딕"/>
                <a:ea typeface="나눔고딕"/>
              </a:rPr>
              <a:t>해당 설명변수들을 가진 모형</a:t>
            </a:r>
            <a:r>
              <a:rPr lang="en-US" altLang="ko-KR" sz="1500" dirty="0" smtClean="0">
                <a:latin typeface="나눔고딕"/>
                <a:ea typeface="나눔고딕"/>
              </a:rPr>
              <a:t>)</a:t>
            </a:r>
            <a:r>
              <a:rPr lang="ko-KR" altLang="en-US" sz="1500" dirty="0" smtClean="0">
                <a:latin typeface="나눔고딕"/>
                <a:ea typeface="나눔고딕"/>
              </a:rPr>
              <a:t>의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값의 차이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  : </a:t>
            </a:r>
            <a:r>
              <a:rPr lang="ko-KR" altLang="en-US" sz="1500" dirty="0" smtClean="0">
                <a:latin typeface="나눔고딕"/>
                <a:ea typeface="나눔고딕"/>
              </a:rPr>
              <a:t>값이 클수록 모형의 유의미할 확률이 높아짐</a:t>
            </a:r>
            <a:r>
              <a:rPr lang="en-US" altLang="ko-KR" sz="15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나눔고딕"/>
                <a:ea typeface="나눔고딕"/>
              </a:rPr>
              <a:t>즉</a:t>
            </a:r>
            <a:r>
              <a:rPr lang="en-US" altLang="ko-KR" sz="1500" dirty="0" smtClean="0">
                <a:latin typeface="나눔고딕"/>
                <a:ea typeface="나눔고딕"/>
              </a:rPr>
              <a:t>, </a:t>
            </a:r>
            <a:r>
              <a:rPr lang="ko-KR" altLang="en-US" sz="1500" dirty="0" smtClean="0">
                <a:latin typeface="나눔고딕"/>
                <a:ea typeface="나눔고딕"/>
              </a:rPr>
              <a:t>값이 클수록 적어도 </a:t>
            </a:r>
            <a:r>
              <a:rPr lang="en-US" altLang="ko-KR" sz="1500" dirty="0" smtClean="0">
                <a:latin typeface="나눔고딕"/>
                <a:ea typeface="나눔고딕"/>
              </a:rPr>
              <a:t>1</a:t>
            </a:r>
            <a:r>
              <a:rPr lang="ko-KR" altLang="en-US" sz="1500" dirty="0" smtClean="0">
                <a:latin typeface="나눔고딕"/>
                <a:ea typeface="나눔고딕"/>
              </a:rPr>
              <a:t>개 이상의 독립변수가 종속변수에게 영향력을 미칠 가능성이 높아짐</a:t>
            </a:r>
            <a:r>
              <a:rPr lang="en-US" altLang="ko-KR" sz="1500" dirty="0" smtClean="0">
                <a:latin typeface="나눔고딕"/>
                <a:ea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나눔고딕"/>
                <a:ea typeface="나눔고딕"/>
              </a:rPr>
              <a:t>-</a:t>
            </a:r>
            <a:r>
              <a:rPr lang="ko-KR" altLang="en-US" sz="1500" dirty="0" err="1" smtClean="0">
                <a:latin typeface="나눔고딕"/>
                <a:ea typeface="나눔고딕"/>
              </a:rPr>
              <a:t>로지스틱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ko-KR" altLang="en-US" sz="1500" dirty="0" err="1" smtClean="0">
                <a:latin typeface="나눔고딕"/>
                <a:ea typeface="나눔고딕"/>
              </a:rPr>
              <a:t>회기분석은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en-US" altLang="ko-KR" sz="1500" dirty="0" smtClean="0">
                <a:latin typeface="나눔고딕"/>
                <a:ea typeface="나눔고딕"/>
              </a:rPr>
              <a:t>-2LL</a:t>
            </a:r>
            <a:r>
              <a:rPr lang="ko-KR" altLang="en-US" sz="1500" dirty="0" smtClean="0">
                <a:latin typeface="나눔고딕"/>
                <a:ea typeface="나눔고딕"/>
              </a:rPr>
              <a:t>값의 차이를 계산하여 </a:t>
            </a:r>
            <a:r>
              <a:rPr lang="en-US" altLang="ko-KR" sz="1500" dirty="0" smtClean="0">
                <a:latin typeface="나눔고딕"/>
                <a:ea typeface="나눔고딕"/>
              </a:rPr>
              <a:t>x2 </a:t>
            </a:r>
            <a:r>
              <a:rPr lang="ko-KR" altLang="en-US" sz="1500" dirty="0" smtClean="0">
                <a:latin typeface="나눔고딕"/>
                <a:ea typeface="나눔고딕"/>
              </a:rPr>
              <a:t>검정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57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기계 학습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의 분야 중 하나로 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두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카테고리 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중 어느 하나에 속한 데이터의 집합이 주어졌을 때 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카테고리 간 가장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큰 폭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을 가진 경계를 찾는 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알고리즘</a:t>
            </a:r>
            <a:endParaRPr lang="ko-KR" altLang="en-US" sz="2400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SVM: Support Vector Machine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3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Vector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와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초평면의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이해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80" y="1526157"/>
            <a:ext cx="4391852" cy="3644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4940778"/>
            <a:ext cx="4033315" cy="12466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/>
              <a:t>모든 점은</a:t>
            </a:r>
            <a:r>
              <a:rPr lang="en-US" altLang="ko-KR"/>
              <a:t>, </a:t>
            </a:r>
            <a:r>
              <a:rPr lang="ko-KR" altLang="en-US"/>
              <a:t>좌표공간 위에서 </a:t>
            </a:r>
            <a:r>
              <a:rPr lang="en-US" altLang="ko-KR"/>
              <a:t>Vector</a:t>
            </a:r>
            <a:r>
              <a:rPr lang="ko-KR" altLang="en-US"/>
              <a:t>와 같은 개념입니다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817005" y="4133520"/>
            <a:ext cx="4033315" cy="8072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Support Vector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카테고리 간의 거리를 비교하기 위한 점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4" idx="0"/>
          </p:cNvCxnSpPr>
          <p:nvPr/>
        </p:nvCxnSpPr>
        <p:spPr>
          <a:xfrm rot="5400000" flipH="1" flipV="1">
            <a:off x="2196149" y="4005087"/>
            <a:ext cx="1007721" cy="86366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0" idx="0"/>
          </p:cNvCxnSpPr>
          <p:nvPr/>
        </p:nvCxnSpPr>
        <p:spPr>
          <a:xfrm rot="16200000" flipV="1">
            <a:off x="5487348" y="2787205"/>
            <a:ext cx="935024" cy="17576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817004" y="5043044"/>
            <a:ext cx="4033315" cy="794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서포트</a:t>
            </a:r>
            <a:r>
              <a:rPr lang="ko-KR" altLang="en-US" dirty="0"/>
              <a:t> 벡터는 </a:t>
            </a:r>
            <a:r>
              <a:rPr lang="ko-KR" altLang="en-US" dirty="0" smtClean="0"/>
              <a:t>분류 </a:t>
            </a:r>
            <a:r>
              <a:rPr lang="ko-KR" altLang="en-US" dirty="0"/>
              <a:t>모델을 </a:t>
            </a:r>
            <a:r>
              <a:rPr lang="ko-KR" altLang="en-US" dirty="0" smtClean="0"/>
              <a:t>저장하는 </a:t>
            </a:r>
            <a:r>
              <a:rPr lang="ko-KR" altLang="en-US" dirty="0"/>
              <a:t>압축적인 방법을 제공한다</a:t>
            </a:r>
          </a:p>
        </p:txBody>
      </p:sp>
    </p:spTree>
    <p:extLst>
      <p:ext uri="{BB962C8B-B14F-4D97-AF65-F5344CB8AC3E}">
        <p14:creationId xmlns:p14="http://schemas.microsoft.com/office/powerpoint/2010/main" val="32478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Vector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와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초평면의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이해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4098" name="Picture 2" descr="svm 3차원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2069499"/>
            <a:ext cx="540067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4287531"/>
            <a:ext cx="6984775" cy="19663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초평면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(Hyperplane)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공간을 둘로 가로지르는 선형 경계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우리가 생각하는 그 </a:t>
            </a:r>
            <a:r>
              <a:rPr lang="en-US" altLang="ko-KR" dirty="0" smtClean="0"/>
              <a:t>Classification </a:t>
            </a:r>
            <a:r>
              <a:rPr lang="ko-KR" altLang="en-US" dirty="0" smtClean="0"/>
              <a:t>경계와 같습니다</a:t>
            </a:r>
            <a:endParaRPr lang="en-US" altLang="ko-KR" dirty="0"/>
          </a:p>
          <a:p>
            <a:r>
              <a:rPr lang="en-US" altLang="ko-KR" dirty="0" smtClean="0"/>
              <a:t>**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직선</a:t>
            </a:r>
            <a:r>
              <a:rPr lang="en-US" altLang="ko-KR" dirty="0" smtClean="0"/>
              <a:t>/</a:t>
            </a:r>
            <a:r>
              <a:rPr lang="ko-KR" altLang="en-US" dirty="0" smtClean="0"/>
              <a:t>평면의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그러한 성질을 가진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94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5" name="화살표: 아래쪽 4"/>
          <p:cNvSpPr/>
          <p:nvPr/>
        </p:nvSpPr>
        <p:spPr>
          <a:xfrm>
            <a:off x="6564791" y="3001269"/>
            <a:ext cx="394330" cy="57606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76056" y="3645024"/>
            <a:ext cx="3384376" cy="7121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나눔바른고딕" panose="020B0603020101020101"/>
              </a:rPr>
              <a:t>가장 큰 폭</a:t>
            </a:r>
            <a:r>
              <a:rPr lang="ko-KR" altLang="en-US" dirty="0">
                <a:latin typeface="다음_SemiBold" panose="02000700060000000000" pitchFamily="2" charset="-127"/>
                <a:ea typeface="나눔바른고딕" panose="020B0603020101020101"/>
              </a:rPr>
              <a:t>을 가진 </a:t>
            </a:r>
            <a:r>
              <a:rPr lang="ko-KR" altLang="en-US" dirty="0" smtClean="0">
                <a:latin typeface="다음_SemiBold" panose="02000700060000000000" pitchFamily="2" charset="-127"/>
                <a:ea typeface="나눔바른고딕" panose="020B0603020101020101"/>
              </a:rPr>
              <a:t>경계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3608" y="1156682"/>
            <a:ext cx="504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Optimal Separating Hyperplane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69768" y="5085184"/>
            <a:ext cx="3384376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다음_SemiBold" panose="02000700060000000000" pitchFamily="2" charset="-127"/>
                <a:ea typeface="나눔바른고딕" panose="020B0603020101020101"/>
              </a:rPr>
              <a:t>카테고리 구별은 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</a:rPr>
              <a:t>H</a:t>
            </a:r>
            <a:r>
              <a:rPr lang="en-US" altLang="ko-KR" baseline="-25000" dirty="0" smtClean="0">
                <a:latin typeface="다음_SemiBold" panose="02000700060000000000" pitchFamily="2" charset="-127"/>
                <a:ea typeface="나눔바른고딕" panose="020B0603020101020101"/>
              </a:rPr>
              <a:t>1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</a:rPr>
              <a:t>, H</a:t>
            </a:r>
            <a:r>
              <a:rPr lang="en-US" altLang="ko-KR" baseline="-25000" dirty="0" smtClean="0">
                <a:latin typeface="다음_SemiBold" panose="02000700060000000000" pitchFamily="2" charset="-127"/>
                <a:ea typeface="나눔바른고딕" panose="020B0603020101020101"/>
              </a:rPr>
              <a:t>2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</a:rPr>
              <a:t> </a:t>
            </a:r>
            <a:r>
              <a:rPr lang="ko-KR" altLang="en-US" dirty="0" smtClean="0">
                <a:latin typeface="다음_SemiBold" panose="02000700060000000000" pitchFamily="2" charset="-127"/>
                <a:ea typeface="나눔바른고딕" panose="020B0603020101020101"/>
              </a:rPr>
              <a:t>모두 가능하지만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</a:rPr>
              <a:t>, H</a:t>
            </a:r>
            <a:r>
              <a:rPr lang="en-US" altLang="ko-KR" baseline="-25000" dirty="0" smtClean="0">
                <a:latin typeface="다음_SemiBold" panose="02000700060000000000" pitchFamily="2" charset="-127"/>
                <a:ea typeface="나눔바른고딕" panose="020B0603020101020101"/>
              </a:rPr>
              <a:t>2</a:t>
            </a:r>
            <a:r>
              <a:rPr lang="ko-KR" altLang="en-US" dirty="0" smtClean="0">
                <a:latin typeface="다음_SemiBold" panose="02000700060000000000" pitchFamily="2" charset="-127"/>
                <a:ea typeface="나눔바른고딕" panose="020B0603020101020101"/>
              </a:rPr>
              <a:t> 경계가 가장 일반화에 가까운 경계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076056" y="2031337"/>
            <a:ext cx="3384376" cy="8899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다음_SemiBold" panose="02000700060000000000" pitchFamily="2" charset="-127"/>
                <a:ea typeface="나눔바른고딕" panose="020B0603020101020101"/>
              </a:rPr>
              <a:t>Lagrangian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</a:rPr>
              <a:t> Multiplication</a:t>
            </a:r>
          </a:p>
          <a:p>
            <a:pPr algn="ctr"/>
            <a:r>
              <a:rPr lang="ko-KR" altLang="en-US" dirty="0" smtClean="0">
                <a:latin typeface="다음_SemiBold" panose="02000700060000000000" pitchFamily="2" charset="-127"/>
                <a:ea typeface="나눔바른고딕" panose="020B0603020101020101"/>
              </a:rPr>
              <a:t>알고리즘</a:t>
            </a:r>
            <a:endParaRPr lang="ko-KR" altLang="en-US" dirty="0"/>
          </a:p>
        </p:txBody>
      </p:sp>
      <p:sp>
        <p:nvSpPr>
          <p:cNvPr id="27" name="화살표: 아래쪽 4"/>
          <p:cNvSpPr/>
          <p:nvPr/>
        </p:nvSpPr>
        <p:spPr>
          <a:xfrm>
            <a:off x="6564791" y="4428140"/>
            <a:ext cx="394330" cy="57606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6" descr="https://upload.wikimedia.org/wikipedia/commons/thumb/2/20/Svm_separating_hyperplanes.png/1024px-Svm_separating_hyperpla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37931"/>
            <a:ext cx="4433080" cy="42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267744" y="3198010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195736" y="3765066"/>
            <a:ext cx="432048" cy="472033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3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048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2268606"/>
            <a:ext cx="5400675" cy="3514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5742361"/>
            <a:ext cx="8280920" cy="55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일정 제약 하에서 함수의 최댓값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최솟값을 구하는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9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맛보기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2268606"/>
            <a:ext cx="5400675" cy="3514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4725144"/>
            <a:ext cx="8280920" cy="1569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g(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 - c = 0</a:t>
            </a:r>
            <a:r>
              <a:rPr lang="ko-KR" altLang="en-US" dirty="0"/>
              <a:t> </a:t>
            </a:r>
            <a:r>
              <a:rPr lang="ko-KR" altLang="en-US" dirty="0" smtClean="0"/>
              <a:t>을 만족하는 상태에서의 </a:t>
            </a:r>
            <a:r>
              <a:rPr lang="en-US" altLang="ko-KR" dirty="0" smtClean="0"/>
              <a:t>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최댓값 구하기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1, Classification -1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초평면의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반대편에 있는 상태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최댓값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19" idx="0"/>
          </p:cNvCxnSpPr>
          <p:nvPr/>
        </p:nvCxnSpPr>
        <p:spPr>
          <a:xfrm flipH="1" flipV="1">
            <a:off x="4139952" y="3717034"/>
            <a:ext cx="396044" cy="10081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Lagrangian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Multiplication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맛보기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58608" y="2279625"/>
            <a:ext cx="5194071" cy="3542950"/>
            <a:chOff x="3558608" y="2279625"/>
            <a:chExt cx="5194071" cy="3542950"/>
          </a:xfrm>
        </p:grpSpPr>
        <p:grpSp>
          <p:nvGrpSpPr>
            <p:cNvPr id="3" name="그룹 2"/>
            <p:cNvGrpSpPr/>
            <p:nvPr/>
          </p:nvGrpSpPr>
          <p:grpSpPr>
            <a:xfrm>
              <a:off x="3558608" y="2279625"/>
              <a:ext cx="5194071" cy="3542950"/>
              <a:chOff x="3396977" y="2492896"/>
              <a:chExt cx="5194071" cy="3542950"/>
            </a:xfrm>
          </p:grpSpPr>
          <p:pic>
            <p:nvPicPr>
              <p:cNvPr id="1026" name="Picture 2" descr="enter image description her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73" r="20164"/>
              <a:stretch/>
            </p:blipFill>
            <p:spPr bwMode="auto">
              <a:xfrm>
                <a:off x="4860032" y="2492896"/>
                <a:ext cx="3731016" cy="35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enter image description her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0788"/>
              <a:stretch/>
            </p:blipFill>
            <p:spPr bwMode="auto">
              <a:xfrm>
                <a:off x="3396977" y="2492896"/>
                <a:ext cx="1594160" cy="35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6156176" y="4581128"/>
              <a:ext cx="2376264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102793" y="4989825"/>
              <a:ext cx="2376264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20836" y="5422426"/>
              <a:ext cx="1459476" cy="36004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8" y="4153582"/>
            <a:ext cx="3732317" cy="255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37444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회귀분석이란</a:t>
            </a:r>
            <a:r>
              <a:rPr lang="en-US" altLang="ko-KR" sz="2300" b="1" dirty="0">
                <a:latin typeface="나눔고딕"/>
                <a:ea typeface="나눔고딕"/>
              </a:rPr>
              <a:t>?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563888" y="2060848"/>
            <a:ext cx="1931885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02509" y="2226930"/>
            <a:ext cx="1941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관찰된 데이터 셋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   ( x, y )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31640" y="3861048"/>
            <a:ext cx="1931885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2985" y="3861048"/>
            <a:ext cx="1931885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65165" y="3861048"/>
            <a:ext cx="1931885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32482" y="4039230"/>
            <a:ext cx="1437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입력 데이터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  ( x )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8722" y="4154647"/>
            <a:ext cx="1437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나눔고딕"/>
                <a:ea typeface="나눔고딕"/>
              </a:rPr>
              <a:t>회귀 모</a:t>
            </a:r>
            <a:r>
              <a:rPr lang="ko-KR" altLang="en-US" sz="1500" b="1" dirty="0">
                <a:latin typeface="나눔고딕"/>
                <a:ea typeface="나눔고딕"/>
              </a:rPr>
              <a:t>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21719" y="4077072"/>
            <a:ext cx="1437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 smtClean="0">
                <a:latin typeface="나눔고딕"/>
                <a:ea typeface="나눔고딕"/>
              </a:rPr>
              <a:t>예측값</a:t>
            </a:r>
            <a:r>
              <a:rPr lang="ko-KR" altLang="en-US" sz="1500" b="1" dirty="0" smtClean="0">
                <a:latin typeface="나눔고딕"/>
                <a:ea typeface="나눔고딕"/>
              </a:rPr>
              <a:t> 데이터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006217" y="4077072"/>
            <a:ext cx="782194" cy="3231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252712" y="4095509"/>
            <a:ext cx="782194" cy="3231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3944717" y="3263964"/>
            <a:ext cx="1263659" cy="3138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47664" y="5147900"/>
            <a:ext cx="842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</a:rPr>
              <a:t>- </a:t>
            </a:r>
            <a:r>
              <a:rPr lang="ko-KR" altLang="en-US" b="1" dirty="0" smtClean="0">
                <a:latin typeface="나눔고딕"/>
                <a:ea typeface="나눔고딕"/>
              </a:rPr>
              <a:t>회귀 모형 </a:t>
            </a:r>
            <a:r>
              <a:rPr lang="en-US" altLang="ko-KR" b="1" dirty="0" smtClean="0">
                <a:latin typeface="나눔고딕"/>
                <a:ea typeface="나눔고딕"/>
              </a:rPr>
              <a:t>(</a:t>
            </a:r>
            <a:r>
              <a:rPr lang="ko-KR" altLang="en-US" b="1" dirty="0" err="1" smtClean="0">
                <a:latin typeface="나눔고딕"/>
                <a:ea typeface="나눔고딕"/>
              </a:rPr>
              <a:t>회귀식</a:t>
            </a:r>
            <a:r>
              <a:rPr lang="en-US" altLang="ko-KR" b="1" dirty="0" smtClean="0">
                <a:latin typeface="나눔고딕"/>
                <a:ea typeface="나눔고딕"/>
              </a:rPr>
              <a:t>) </a:t>
            </a:r>
            <a:r>
              <a:rPr lang="ko-KR" altLang="en-US" b="1" dirty="0" smtClean="0">
                <a:latin typeface="나눔고딕"/>
                <a:ea typeface="나눔고딕"/>
              </a:rPr>
              <a:t>을 추정하는 것이 회귀 분석의 목적</a:t>
            </a:r>
            <a:endParaRPr lang="ko-KR" altLang="en-US" b="1" dirty="0">
              <a:latin typeface="나눔고딕"/>
              <a:ea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47664" y="5517232"/>
            <a:ext cx="842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/>
                <a:ea typeface="나눔고딕"/>
              </a:rPr>
              <a:t>- </a:t>
            </a:r>
            <a:r>
              <a:rPr lang="ko-KR" altLang="en-US" b="1" dirty="0" smtClean="0">
                <a:latin typeface="나눔고딕"/>
                <a:ea typeface="나눔고딕"/>
              </a:rPr>
              <a:t>과거 데이터를 이용해 미래에 발생할 일을 예측할 때 사용</a:t>
            </a:r>
            <a:endParaRPr lang="ko-KR" altLang="en-US" b="1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07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288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이란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?</a:t>
            </a:r>
          </a:p>
        </p:txBody>
      </p:sp>
      <p:pic>
        <p:nvPicPr>
          <p:cNvPr id="1028" name="Picture 4" descr="2-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2478758"/>
            <a:ext cx="4058376" cy="27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-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99" y="2479705"/>
            <a:ext cx="4056980" cy="275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316" y="5351462"/>
            <a:ext cx="3612403" cy="10624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/>
              <a:t>초평면을</a:t>
            </a:r>
            <a:r>
              <a:rPr lang="ko-KR" altLang="en-US" dirty="0" smtClean="0"/>
              <a:t> 구할 수 없음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초평면은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Linear(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027461" y="5479882"/>
            <a:ext cx="3612403" cy="8072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/>
              <a:t>초평면을</a:t>
            </a:r>
            <a:r>
              <a:rPr lang="ko-KR" altLang="en-US" dirty="0" smtClean="0"/>
              <a:t> 구할 수 있도록 변형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4211960" y="5694738"/>
            <a:ext cx="420045" cy="39215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2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052" name="Picture 4" descr="http://images.slideplayer.com/39/10982739/slides/slide_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5" y="1889783"/>
            <a:ext cx="5944790" cy="44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Kernel Trick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" y="1656653"/>
            <a:ext cx="8279766" cy="33732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03702" y="4948638"/>
            <a:ext cx="3612403" cy="4892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변수 </a:t>
            </a:r>
            <a:r>
              <a:rPr lang="en-US" altLang="ko-KR" dirty="0" smtClean="0"/>
              <a:t>(x, y, </a:t>
            </a:r>
            <a:r>
              <a:rPr lang="en-US" altLang="ko-KR" dirty="0"/>
              <a:t>K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))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4572000" y="5004503"/>
            <a:ext cx="420045" cy="39215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556" y="4955943"/>
            <a:ext cx="3612403" cy="4892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변수 </a:t>
            </a:r>
            <a:r>
              <a:rPr lang="en-US" altLang="ko-KR" dirty="0" smtClean="0"/>
              <a:t>(x, y)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7134" y="5700425"/>
            <a:ext cx="738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카테고리가 </a:t>
            </a:r>
            <a:r>
              <a:rPr lang="en-US" altLang="ko-KR" dirty="0" smtClean="0"/>
              <a:t>x, y </a:t>
            </a:r>
            <a:r>
              <a:rPr lang="ko-KR" altLang="en-US" dirty="0" smtClean="0"/>
              <a:t>의 크기보다 </a:t>
            </a:r>
            <a:r>
              <a:rPr lang="en-US" altLang="ko-KR" dirty="0" smtClean="0"/>
              <a:t>K </a:t>
            </a:r>
            <a:r>
              <a:rPr lang="ko-KR" altLang="en-US" dirty="0" err="1" smtClean="0"/>
              <a:t>함수값에</a:t>
            </a:r>
            <a:r>
              <a:rPr lang="ko-KR" altLang="en-US" dirty="0" smtClean="0"/>
              <a:t> 의해 구분될 수 있다</a:t>
            </a:r>
            <a:r>
              <a:rPr lang="en-US" altLang="ko-KR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K </a:t>
            </a:r>
            <a:r>
              <a:rPr lang="ko-KR" altLang="en-US" dirty="0" smtClean="0"/>
              <a:t>적용이 자유로움 </a:t>
            </a:r>
            <a:r>
              <a:rPr lang="en-US" altLang="ko-KR" dirty="0" smtClean="0"/>
              <a:t>- Classification</a:t>
            </a:r>
            <a:r>
              <a:rPr lang="ko-KR" altLang="en-US" dirty="0" smtClean="0"/>
              <a:t>의 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5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167079"/>
            <a:ext cx="4495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Logistic Regression vs. SVM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17353" y="2370433"/>
          <a:ext cx="7920879" cy="340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157">
                  <a:extLst>
                    <a:ext uri="{9D8B030D-6E8A-4147-A177-3AD203B41FA5}">
                      <a16:colId xmlns:a16="http://schemas.microsoft.com/office/drawing/2014/main" xmlns="" val="3759862945"/>
                    </a:ext>
                  </a:extLst>
                </a:gridCol>
                <a:gridCol w="2819861">
                  <a:extLst>
                    <a:ext uri="{9D8B030D-6E8A-4147-A177-3AD203B41FA5}">
                      <a16:colId xmlns:a16="http://schemas.microsoft.com/office/drawing/2014/main" xmlns="" val="2399283239"/>
                    </a:ext>
                  </a:extLst>
                </a:gridCol>
                <a:gridCol w="2819861">
                  <a:extLst>
                    <a:ext uri="{9D8B030D-6E8A-4147-A177-3AD203B41FA5}">
                      <a16:colId xmlns:a16="http://schemas.microsoft.com/office/drawing/2014/main" xmlns="" val="2064105562"/>
                    </a:ext>
                  </a:extLst>
                </a:gridCol>
              </a:tblGrid>
              <a:tr h="6549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활용 개념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최적화 방식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48970"/>
                  </a:ext>
                </a:extLst>
              </a:tr>
              <a:tr h="13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Logistic Regression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Sigmoid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(X)</a:t>
                      </a:r>
                    </a:p>
                    <a:p>
                      <a:pPr latinLnBrk="1"/>
                      <a:endParaRPr lang="en-US" altLang="ko-KR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경사하강법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Cost Function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의 최소화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8782008"/>
                  </a:ext>
                </a:extLst>
              </a:tr>
              <a:tr h="13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SVM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Distance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Lagrangian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multiplication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Distance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의 최대화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0983134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연산속도가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 빠르다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					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데이터 중 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Support Vector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만을 계산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언제나 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Global Optimization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을 도출한다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</a:t>
            </a:r>
            <a:r>
              <a:rPr lang="en-US" altLang="ko-KR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Lagrangian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 Multiplier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를 활용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해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 최솟값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/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최댓값 도출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다양한 데이터 형태에서 분석이 가능하다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	Kernel</a:t>
            </a:r>
            <a:r>
              <a:rPr lang="ko-KR" altLang="en-US" sz="2400" dirty="0">
                <a:latin typeface="다음_SemiBold" panose="02000700060000000000" pitchFamily="2" charset="-127"/>
                <a:ea typeface="나눔바른고딕" panose="020B0603020101020101"/>
              </a:rPr>
              <a:t>을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 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활용하여 데이터를 변형해 분석 가능</a:t>
            </a:r>
            <a:endParaRPr lang="ko-KR" altLang="en-US" sz="2400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의 장점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229007"/>
            <a:ext cx="84249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샘플이 많을 때에는 맞지 않을 수 있다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		</a:t>
            </a:r>
            <a:r>
              <a:rPr lang="ko-KR" altLang="en-US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예외값이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 많은 경우 등 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SVM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으로 분석할 수 없을 수도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!</a:t>
            </a: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데이터 </a:t>
            </a:r>
            <a:r>
              <a:rPr lang="ko-KR" altLang="en-US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전처리가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 어렵다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				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데이터 별로 </a:t>
            </a:r>
            <a:r>
              <a:rPr lang="ko-KR" altLang="en-US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단위값이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 유사해야 유의미한 분석 가능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예측의 해석이 어렵다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:					</a:t>
            </a:r>
            <a:r>
              <a:rPr lang="en-US" altLang="ko-KR" sz="2400" dirty="0">
                <a:latin typeface="다음_SemiBold" panose="02000700060000000000" pitchFamily="2" charset="-127"/>
                <a:ea typeface="나눔바른고딕" panose="020B0603020101020101"/>
              </a:rPr>
              <a:t>	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Visualization</a:t>
            </a:r>
            <a:r>
              <a:rPr lang="ko-KR" altLang="en-US" sz="2400" dirty="0" smtClean="0">
                <a:latin typeface="다음_SemiBold" panose="02000700060000000000" pitchFamily="2" charset="-127"/>
                <a:ea typeface="나눔바른고딕" panose="020B0603020101020101"/>
              </a:rPr>
              <a:t>하기 어렵고 복잡한 수학 개념을 활용함</a:t>
            </a:r>
            <a:endParaRPr lang="ko-KR" altLang="en-US" sz="2400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의 단점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From </a:t>
            </a:r>
            <a:r>
              <a:rPr lang="en-US" altLang="ko-KR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sklearn</a:t>
            </a: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 import </a:t>
            </a:r>
            <a:r>
              <a:rPr lang="en-US" altLang="ko-KR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svm</a:t>
            </a:r>
            <a:endParaRPr lang="en-US" altLang="ko-KR" sz="2400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r>
              <a:rPr lang="en-US" altLang="ko-KR" sz="2400" dirty="0" smtClean="0">
                <a:latin typeface="다음_SemiBold" panose="02000700060000000000" pitchFamily="2" charset="-127"/>
                <a:ea typeface="나눔바른고딕" panose="020B0603020101020101"/>
              </a:rPr>
              <a:t>Import </a:t>
            </a:r>
            <a:r>
              <a:rPr lang="en-US" altLang="ko-KR" sz="2400" dirty="0" err="1" smtClean="0">
                <a:latin typeface="다음_SemiBold" panose="02000700060000000000" pitchFamily="2" charset="-127"/>
                <a:ea typeface="나눔바른고딕" panose="020B0603020101020101"/>
              </a:rPr>
              <a:t>libsvm</a:t>
            </a: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en-US" altLang="ko-KR" sz="2400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pPr marL="514350" indent="-514350">
              <a:buAutoNum type="arabicPeriod"/>
            </a:pPr>
            <a:endParaRPr lang="ko-KR" altLang="en-US" sz="2400" dirty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SVM: Support Vector Machine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다음_SemiBold" panose="02000700060000000000" pitchFamily="2" charset="-127"/>
                <a:ea typeface="나눔바른고딕" panose="020B0603020101020101"/>
              </a:rPr>
              <a:t>예제</a:t>
            </a:r>
            <a:endParaRPr lang="ko-KR" altLang="en-US" sz="2400" dirty="0">
              <a:solidFill>
                <a:srgbClr val="FF0000"/>
              </a:solidFill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예제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89" y="2229007"/>
            <a:ext cx="7954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2"/>
              </a:rPr>
              <a:t>https://tensorflow.blog/%ED%8C%8C%EC%9D%B4%EC%8D%AC-%EB%A8%B8%EC%8B%A0%EB%9F%AC%EB%8B%9D/2-3-7-%EC%BB%A4%EB%84%90-%EC%84%9C%ED%8F%AC%ED%8A%B8-%EB%B2%A1%ED%84%B0-%EB%A8%B8%EC%8B%A0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  <a:hlinkClick r:id="rId2"/>
              </a:rPr>
              <a:t>/</a:t>
            </a:r>
            <a:endParaRPr lang="en-US" altLang="ko-KR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3"/>
              </a:rPr>
              <a:t>https://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  <a:hlinkClick r:id="rId3"/>
              </a:rPr>
              <a:t>wikidocs.net/5719</a:t>
            </a:r>
            <a:endParaRPr lang="en-US" altLang="ko-KR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4"/>
              </a:rPr>
              <a:t>https://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  <a:hlinkClick r:id="rId4"/>
              </a:rPr>
              <a:t>wikidocs.net/4283</a:t>
            </a:r>
            <a:endParaRPr lang="en-US" altLang="ko-KR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>
              <a:latin typeface="다음_SemiBold" panose="02000700060000000000" pitchFamily="2" charset="-127"/>
              <a:ea typeface="나눔바른고딕" panose="020B0603020101020101"/>
            </a:endParaRPr>
          </a:p>
          <a:p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  <a:hlinkClick r:id="rId5"/>
              </a:rPr>
              <a:t>http</a:t>
            </a:r>
            <a:r>
              <a:rPr lang="en-US" altLang="ko-KR" dirty="0">
                <a:latin typeface="다음_SemiBold" panose="02000700060000000000" pitchFamily="2" charset="-127"/>
                <a:ea typeface="나눔바른고딕" panose="020B0603020101020101"/>
                <a:hlinkClick r:id="rId5"/>
              </a:rPr>
              <a:t>://</a:t>
            </a:r>
            <a:r>
              <a:rPr lang="en-US" altLang="ko-KR" dirty="0" smtClean="0">
                <a:latin typeface="다음_SemiBold" panose="02000700060000000000" pitchFamily="2" charset="-127"/>
                <a:ea typeface="나눔바른고딕" panose="020B0603020101020101"/>
                <a:hlinkClick r:id="rId5"/>
              </a:rPr>
              <a:t>scikit-learn.org/stable/modules/svm.html</a:t>
            </a:r>
            <a:endParaRPr lang="en-US" altLang="ko-KR" dirty="0" smtClean="0">
              <a:latin typeface="다음_SemiBold" panose="02000700060000000000" pitchFamily="2" charset="-127"/>
              <a:ea typeface="나눔바른고딕" panose="020B0603020101020101"/>
            </a:endParaRPr>
          </a:p>
          <a:p>
            <a:endParaRPr lang="en-US" altLang="ko-KR" dirty="0" smtClean="0">
              <a:latin typeface="다음_SemiBold" panose="02000700060000000000" pitchFamily="2" charset="-127"/>
              <a:ea typeface="나눔바른고딕" panose="020B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5128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2323" y="172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&lt;</a:t>
            </a:r>
            <a:r>
              <a:rPr lang="ko-KR" altLang="en-US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회귀분석</a:t>
            </a:r>
            <a:r>
              <a:rPr lang="en-US" altLang="ko-KR" sz="16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&gt;</a:t>
            </a:r>
            <a:endParaRPr lang="en-US" altLang="ko-KR" sz="1600" b="1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727" y="46650"/>
            <a:ext cx="16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</a:t>
            </a:r>
            <a:r>
              <a:rPr lang="en-US" altLang="ko-KR" sz="14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10 </a:t>
            </a:r>
            <a:endParaRPr lang="en-US" altLang="ko-KR" sz="14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1124744"/>
            <a:ext cx="144016" cy="50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1156682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SVM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관련 자료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330" y="188640"/>
            <a:ext cx="841897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03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50533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SVM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354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Dataset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소개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(1)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1941168"/>
            <a:ext cx="5423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R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에서 가져 온 mtcars.csv</a:t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[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Motor Trend Car Road 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Test]</a:t>
            </a: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Motor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Trend US magazine에서 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추출</a:t>
            </a: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관측치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32개, 11개 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변수</a:t>
            </a: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17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72" y="2564904"/>
            <a:ext cx="3744416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err="1" smtClean="0">
                <a:latin typeface="나눔고딕"/>
                <a:ea typeface="나눔고딕"/>
              </a:rPr>
              <a:t>선형성</a:t>
            </a:r>
            <a:endParaRPr lang="en-US" altLang="ko-KR" sz="2300" b="1" dirty="0" smtClean="0">
              <a:latin typeface="나눔고딕"/>
              <a:ea typeface="나눔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smtClean="0">
                <a:latin typeface="나눔고딕"/>
                <a:ea typeface="나눔고딕"/>
              </a:rPr>
              <a:t>비상관성</a:t>
            </a:r>
            <a:endParaRPr lang="en-US" altLang="ko-KR" sz="2300" b="1" dirty="0" smtClean="0">
              <a:latin typeface="나눔고딕"/>
              <a:ea typeface="나눔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err="1" smtClean="0">
                <a:latin typeface="나눔고딕"/>
                <a:ea typeface="나눔고딕"/>
              </a:rPr>
              <a:t>정규성</a:t>
            </a:r>
            <a:endParaRPr lang="en-US" altLang="ko-KR" sz="2300" b="1" dirty="0" smtClean="0">
              <a:latin typeface="나눔고딕"/>
              <a:ea typeface="나눔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smtClean="0">
                <a:latin typeface="나눔고딕"/>
                <a:ea typeface="나눔고딕"/>
              </a:rPr>
              <a:t>등분산성</a:t>
            </a:r>
            <a:endParaRPr lang="en-US" altLang="ko-KR" sz="2300" b="1" dirty="0" smtClean="0">
              <a:latin typeface="나눔고딕"/>
              <a:ea typeface="나눔고딕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smtClean="0">
                <a:latin typeface="나눔고딕"/>
                <a:ea typeface="나눔고딕"/>
              </a:rPr>
              <a:t>독립</a:t>
            </a:r>
            <a:r>
              <a:rPr lang="ko-KR" altLang="en-US" sz="2300" b="1" dirty="0">
                <a:latin typeface="나눔고딕"/>
                <a:ea typeface="나눔고딕"/>
              </a:rPr>
              <a:t>성</a:t>
            </a:r>
          </a:p>
        </p:txBody>
      </p:sp>
      <p:sp>
        <p:nvSpPr>
          <p:cNvPr id="2" name="오른쪽 중괄호 1"/>
          <p:cNvSpPr/>
          <p:nvPr/>
        </p:nvSpPr>
        <p:spPr>
          <a:xfrm>
            <a:off x="2760427" y="3938357"/>
            <a:ext cx="803461" cy="1218835"/>
          </a:xfrm>
          <a:prstGeom prst="rightBrace">
            <a:avLst>
              <a:gd name="adj1" fmla="val 8333"/>
              <a:gd name="adj2" fmla="val 486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60725" y="4343934"/>
            <a:ext cx="231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오차항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614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354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Dataset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소개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(2)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163600"/>
            <a:ext cx="5423700" cy="21359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wine_data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.csv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UCI Machine Learning Repository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에서 추출</a:t>
            </a: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관측치 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178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 구분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</a:t>
            </a:r>
            <a:r>
              <a:rPr 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 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변수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0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0827"/>
            <a:ext cx="24860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8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00" y="4392818"/>
            <a:ext cx="39528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1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00" y="5004000"/>
            <a:ext cx="49339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3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Stat_Analysis</a:t>
            </a:r>
            <a:r>
              <a:rPr lang="en-US" altLang="ko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클래스 확인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!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단순선형회귀의 오차를 최소화하는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alpha / beta</a:t>
            </a: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25527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0" y="4975200"/>
            <a:ext cx="27432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7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37396"/>
            <a:ext cx="3178945" cy="300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12976"/>
            <a:ext cx="367736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17" y="3118431"/>
            <a:ext cx="2048070" cy="156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92" y="3110884"/>
            <a:ext cx="2132385" cy="159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745080"/>
            <a:ext cx="2102536" cy="163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0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2060904"/>
            <a:ext cx="144016" cy="770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2092842"/>
            <a:ext cx="11144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도움 지식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sp>
        <p:nvSpPr>
          <p:cNvPr id="15" name="Shape 393"/>
          <p:cNvSpPr txBox="1"/>
          <p:nvPr/>
        </p:nvSpPr>
        <p:spPr>
          <a:xfrm>
            <a:off x="3286100" y="2412000"/>
            <a:ext cx="5423700" cy="3728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Multiple Classification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은 어떻게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?</a:t>
            </a:r>
            <a: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/>
            </a:r>
            <a:br>
              <a:rPr lang="ko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</a:b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0" lvl="0" rtl="0">
              <a:lnSpc>
                <a:spcPct val="115000"/>
              </a:lnSpc>
              <a:spcBef>
                <a:spcPts val="800"/>
              </a:spcBef>
              <a:buSzPct val="100000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en-US" altLang="ko" dirty="0" smtClean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412750" lvl="0" indent="-285750" rtl="0">
              <a:lnSpc>
                <a:spcPct val="115000"/>
              </a:lnSpc>
              <a:spcBef>
                <a:spcPts val="800"/>
              </a:spcBef>
              <a:buSzPct val="100000"/>
              <a:buFontTx/>
              <a:buChar char="-"/>
            </a:pPr>
            <a:endParaRPr lang="ko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17" y="3118431"/>
            <a:ext cx="2048070" cy="156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92" y="3110884"/>
            <a:ext cx="2132385" cy="159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745080"/>
            <a:ext cx="2102536" cy="163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76737"/>
            <a:ext cx="2834188" cy="278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5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300" b="1" dirty="0" err="1" smtClean="0">
                <a:latin typeface="나눔고딕"/>
                <a:ea typeface="나눔고딕"/>
              </a:rPr>
              <a:t>선형성</a:t>
            </a:r>
            <a:endParaRPr lang="en-US" altLang="ko-KR" sz="2300" b="1" dirty="0" smtClean="0">
              <a:latin typeface="나눔고딕"/>
              <a:ea typeface="나눔고딕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66" y="2708920"/>
            <a:ext cx="4982271" cy="1743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589" y="5013176"/>
            <a:ext cx="8845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b="1" dirty="0" smtClean="0">
                <a:latin typeface="나눔고딕"/>
                <a:ea typeface="나눔고딕"/>
              </a:rPr>
              <a:t>독립변수</a:t>
            </a:r>
            <a:r>
              <a:rPr lang="en-US" altLang="ko-KR" b="1" dirty="0" smtClean="0">
                <a:latin typeface="나눔고딕"/>
                <a:ea typeface="나눔고딕"/>
              </a:rPr>
              <a:t>(x)</a:t>
            </a:r>
            <a:r>
              <a:rPr lang="ko-KR" altLang="en-US" b="1" dirty="0" smtClean="0">
                <a:latin typeface="나눔고딕"/>
                <a:ea typeface="나눔고딕"/>
              </a:rPr>
              <a:t>와 종속변수</a:t>
            </a:r>
            <a:r>
              <a:rPr lang="en-US" altLang="ko-KR" b="1" dirty="0" smtClean="0">
                <a:latin typeface="나눔고딕"/>
                <a:ea typeface="나눔고딕"/>
              </a:rPr>
              <a:t>(y)</a:t>
            </a:r>
            <a:r>
              <a:rPr lang="ko-KR" altLang="en-US" b="1" dirty="0" smtClean="0">
                <a:latin typeface="나눔고딕"/>
                <a:ea typeface="나눔고딕"/>
              </a:rPr>
              <a:t>는 서로 선형적 관계가 있어야 한다</a:t>
            </a:r>
            <a:r>
              <a:rPr lang="en-US" altLang="ko-KR" b="1" dirty="0" smtClean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latin typeface="나눔고딕"/>
                <a:ea typeface="나눔고딕"/>
              </a:rPr>
              <a:t>즉</a:t>
            </a:r>
            <a:r>
              <a:rPr lang="en-US" altLang="ko-KR" b="1" dirty="0" smtClean="0">
                <a:latin typeface="나눔고딕"/>
                <a:ea typeface="나눔고딕"/>
              </a:rPr>
              <a:t>, x</a:t>
            </a:r>
            <a:r>
              <a:rPr lang="ko-KR" altLang="en-US" b="1" dirty="0" smtClean="0">
                <a:latin typeface="나눔고딕"/>
                <a:ea typeface="나눔고딕"/>
              </a:rPr>
              <a:t>와 </a:t>
            </a:r>
            <a:r>
              <a:rPr lang="en-US" altLang="ko-KR" b="1" dirty="0" smtClean="0">
                <a:latin typeface="나눔고딕"/>
                <a:ea typeface="나눔고딕"/>
              </a:rPr>
              <a:t>y</a:t>
            </a:r>
            <a:r>
              <a:rPr lang="ko-KR" altLang="en-US" b="1" dirty="0" smtClean="0">
                <a:latin typeface="나눔고딕"/>
                <a:ea typeface="나눔고딕"/>
              </a:rPr>
              <a:t>는 비선형 관계에 있어서는 안 된다</a:t>
            </a:r>
            <a:r>
              <a:rPr lang="en-US" altLang="ko-KR" b="1" dirty="0" smtClean="0">
                <a:latin typeface="나눔고딕"/>
                <a:ea typeface="나눔고딕"/>
              </a:rPr>
              <a:t>.</a:t>
            </a:r>
            <a:r>
              <a:rPr lang="ko-KR" altLang="en-US" b="1" dirty="0" smtClean="0">
                <a:latin typeface="나눔고딕"/>
                <a:ea typeface="나눔고딕"/>
              </a:rPr>
              <a:t> </a:t>
            </a:r>
            <a:endParaRPr lang="en-US" altLang="ko-KR" b="1" dirty="0" smtClean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02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864096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6597352"/>
            <a:ext cx="48245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6433591"/>
            <a:ext cx="3960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9" name="Shape 445"/>
          <p:cNvSpPr txBox="1"/>
          <p:nvPr/>
        </p:nvSpPr>
        <p:spPr>
          <a:xfrm>
            <a:off x="2267744" y="2132856"/>
            <a:ext cx="6730153" cy="3528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15000"/>
              </a:lnSpc>
              <a:spcBef>
                <a:spcPts val="800"/>
              </a:spcBef>
              <a:buSzPct val="100000"/>
              <a:buFont typeface="Raleway"/>
              <a:buAutoNum type="arabicPeriod"/>
            </a:pPr>
            <a:r>
              <a:rPr lang="en-US" altLang="ko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Stat_Analysis</a:t>
            </a:r>
            <a:r>
              <a:rPr lang="en-US" altLang="ko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클래스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Session #5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참조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)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를 활용해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[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파일 받아서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원하는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Column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을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ndarray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로 바꾸어 반환하는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메소드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추가 필요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]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기존의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make_comp_ndarray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와의 차이점은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?)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b="1" u="sng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mtcars.csv </a:t>
            </a:r>
            <a:r>
              <a:rPr lang="ko-KR" altLang="en-US" sz="1600" b="1" u="sng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연속형</a:t>
            </a:r>
            <a:r>
              <a:rPr lang="ko-KR" altLang="en-US" sz="1600" b="1" u="sng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변수 두 개 골라서 회귀분석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(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, Cost Function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최소화 알고리즘 없이 앞서 확인한 공식대로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)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※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특별한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인사이트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도출은 없으나 단순 연습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  <a:cs typeface="Raleway"/>
              <a:sym typeface="Raleway"/>
            </a:endParaRPr>
          </a:p>
          <a:p>
            <a:pPr marL="457200" lvl="0" indent="-330200">
              <a:lnSpc>
                <a:spcPct val="115000"/>
              </a:lnSpc>
              <a:spcBef>
                <a:spcPts val="800"/>
              </a:spcBef>
              <a:buSzPct val="100000"/>
              <a:buFont typeface="Raleway"/>
              <a:buAutoNum type="arabicPeriod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Logistic Regression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활용해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wine_data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를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training data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,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원하는 변수 몇 가지 골라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Multiple Classification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학습시킨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beta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확인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</a:b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[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위의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Stat_Analysis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클래스를 활용 가능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Raleway"/>
                <a:sym typeface="Raleway"/>
              </a:rPr>
              <a:t>]</a:t>
            </a:r>
            <a:endParaRPr lang="ko" dirty="0">
              <a:latin typeface="나눔고딕" pitchFamily="50" charset="-127"/>
              <a:ea typeface="나눔고딕" pitchFamily="50" charset="-127"/>
              <a:cs typeface="Malgun Gothic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305" y="2092960"/>
            <a:ext cx="1109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Quest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맑은 고딕 Semilight" pitchFamily="50" charset="-127"/>
              </a:rPr>
              <a:t>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맑은 고딕 Semilight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795" y="2061210"/>
            <a:ext cx="144145" cy="7708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211867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오늘의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  <a:cs typeface="함초롬바탕" pitchFamily="18" charset="-127"/>
              </a:rPr>
              <a:t>Quest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  <a:cs typeface="함초롬바탕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13724" y="17259"/>
            <a:ext cx="2758150" cy="338554"/>
            <a:chOff x="6013724" y="17259"/>
            <a:chExt cx="2758150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7526020" y="17259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&lt; </a:t>
              </a:r>
              <a:r>
                <a:rPr lang="ko-KR" altLang="en-US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회귀분석</a:t>
              </a:r>
              <a:r>
                <a:rPr lang="en-US" altLang="ko-KR" sz="16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&gt;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3724" y="46647"/>
              <a:ext cx="1639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pperplate Gothic Bold" pitchFamily="34" charset="0"/>
                </a:rPr>
                <a:t>SESSION  # 10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0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5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 smtClean="0">
                <a:latin typeface="나눔고딕"/>
                <a:ea typeface="나눔고딕"/>
              </a:rPr>
              <a:t>2. </a:t>
            </a:r>
            <a:r>
              <a:rPr lang="ko-KR" altLang="en-US" sz="2300" b="1" dirty="0" smtClean="0">
                <a:latin typeface="나눔고딕"/>
                <a:ea typeface="나눔고딕"/>
              </a:rPr>
              <a:t>비상관성</a:t>
            </a:r>
            <a:endParaRPr lang="en-US" altLang="ko-KR" sz="2300" b="1" dirty="0" smtClean="0">
              <a:latin typeface="나눔고딕"/>
              <a:ea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2928" y="2652518"/>
            <a:ext cx="884551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b="1" dirty="0" smtClean="0">
                <a:latin typeface="나눔고딕"/>
                <a:ea typeface="나눔고딕"/>
              </a:rPr>
              <a:t>독립변수</a:t>
            </a:r>
            <a:r>
              <a:rPr lang="en-US" altLang="ko-KR" b="1" dirty="0" smtClean="0">
                <a:latin typeface="나눔고딕"/>
                <a:ea typeface="나눔고딕"/>
              </a:rPr>
              <a:t>(x)</a:t>
            </a:r>
            <a:r>
              <a:rPr lang="ko-KR" altLang="en-US" b="1" dirty="0" smtClean="0">
                <a:latin typeface="나눔고딕"/>
                <a:ea typeface="나눔고딕"/>
              </a:rPr>
              <a:t>들이 서로 상관관계에 있어서는 안 된다</a:t>
            </a:r>
            <a:r>
              <a:rPr lang="en-US" altLang="ko-KR" b="1" dirty="0" smtClean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latin typeface="나눔고딕"/>
                <a:ea typeface="나눔고딕"/>
              </a:rPr>
              <a:t>(</a:t>
            </a:r>
            <a:r>
              <a:rPr lang="ko-KR" altLang="en-US" b="1" dirty="0" smtClean="0">
                <a:latin typeface="나눔고딕"/>
                <a:ea typeface="나눔고딕"/>
              </a:rPr>
              <a:t>다중 </a:t>
            </a:r>
            <a:r>
              <a:rPr lang="ko-KR" altLang="en-US" b="1" dirty="0" err="1" smtClean="0">
                <a:latin typeface="나눔고딕"/>
                <a:ea typeface="나눔고딕"/>
              </a:rPr>
              <a:t>공선성</a:t>
            </a:r>
            <a:r>
              <a:rPr lang="ko-KR" altLang="en-US" b="1" dirty="0" smtClean="0">
                <a:latin typeface="나눔고딕"/>
                <a:ea typeface="나눔고딕"/>
              </a:rPr>
              <a:t> 확인이 필요함</a:t>
            </a:r>
            <a:r>
              <a:rPr lang="en-US" altLang="ko-KR" b="1" dirty="0" smtClean="0">
                <a:latin typeface="나눔고딕"/>
                <a:ea typeface="나눔고딕"/>
              </a:rPr>
              <a:t>.)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518" y="4005064"/>
            <a:ext cx="8845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latin typeface="나눔고딕"/>
                <a:ea typeface="나눔고딕"/>
              </a:rPr>
              <a:t>*</a:t>
            </a:r>
            <a:r>
              <a:rPr lang="ko-KR" altLang="en-US" sz="1500" b="1" dirty="0" smtClean="0">
                <a:latin typeface="나눔고딕"/>
                <a:ea typeface="나눔고딕"/>
              </a:rPr>
              <a:t>다중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공선성이란</a:t>
            </a:r>
            <a:r>
              <a:rPr lang="ko-KR" altLang="en-US" sz="1500" b="1" dirty="0" smtClean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(multicollinearity)?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- p</a:t>
            </a:r>
            <a:r>
              <a:rPr lang="ko-KR" altLang="en-US" sz="1500" b="1" dirty="0" smtClean="0">
                <a:latin typeface="나눔고딕"/>
                <a:ea typeface="나눔고딕"/>
              </a:rPr>
              <a:t>개의 독립변수</a:t>
            </a:r>
            <a:r>
              <a:rPr lang="en-US" altLang="ko-KR" sz="1500" b="1" dirty="0" smtClean="0">
                <a:latin typeface="나눔고딕"/>
                <a:ea typeface="나눔고딕"/>
              </a:rPr>
              <a:t>(x1,x2,…,</a:t>
            </a:r>
            <a:r>
              <a:rPr lang="en-US" altLang="ko-KR" sz="1500" b="1" dirty="0" err="1" smtClean="0">
                <a:latin typeface="나눔고딕"/>
                <a:ea typeface="나눔고딕"/>
              </a:rPr>
              <a:t>xp</a:t>
            </a:r>
            <a:r>
              <a:rPr lang="en-US" altLang="ko-KR" sz="1500" b="1" dirty="0" smtClean="0">
                <a:latin typeface="나눔고딕"/>
                <a:ea typeface="나눔고딕"/>
              </a:rPr>
              <a:t>)</a:t>
            </a:r>
            <a:r>
              <a:rPr lang="ko-KR" altLang="en-US" sz="1500" b="1" dirty="0" smtClean="0">
                <a:latin typeface="나눔고딕"/>
                <a:ea typeface="나눔고딕"/>
              </a:rPr>
              <a:t>와 종속변수</a:t>
            </a:r>
            <a:r>
              <a:rPr lang="en-US" altLang="ko-KR" sz="1500" b="1" dirty="0" smtClean="0">
                <a:latin typeface="나눔고딕"/>
                <a:ea typeface="나눔고딕"/>
              </a:rPr>
              <a:t>(y)</a:t>
            </a:r>
            <a:r>
              <a:rPr lang="ko-KR" altLang="en-US" sz="1500" b="1" dirty="0" smtClean="0">
                <a:latin typeface="나눔고딕"/>
                <a:ea typeface="나눔고딕"/>
              </a:rPr>
              <a:t>로 데이터가 구성되어 있을 때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en-US" altLang="ko-KR" sz="1500" b="1" dirty="0" smtClean="0">
                <a:latin typeface="나눔고딕"/>
                <a:ea typeface="나눔고딕"/>
              </a:rPr>
              <a:t>    </a:t>
            </a:r>
            <a:r>
              <a:rPr lang="ko-KR" altLang="en-US" sz="1500" b="1" dirty="0" smtClean="0">
                <a:latin typeface="나눔고딕"/>
                <a:ea typeface="나눔고딕"/>
              </a:rPr>
              <a:t>독립변수들 사이에 상관관계가 크게 존재하는 상태를 의미한다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latin typeface="나눔고딕"/>
                <a:ea typeface="나눔고딕"/>
              </a:rPr>
              <a:t>     VIF </a:t>
            </a:r>
            <a:r>
              <a:rPr lang="ko-KR" altLang="en-US" sz="1500" b="1" dirty="0" smtClean="0">
                <a:latin typeface="나눔고딕"/>
                <a:ea typeface="나눔고딕"/>
              </a:rPr>
              <a:t>즉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smtClean="0">
                <a:latin typeface="나눔고딕"/>
                <a:ea typeface="나눔고딕"/>
              </a:rPr>
              <a:t>분산팽창계수가 </a:t>
            </a:r>
            <a:r>
              <a:rPr lang="en-US" altLang="ko-KR" sz="1500" b="1" dirty="0" smtClean="0">
                <a:latin typeface="나눔고딕"/>
                <a:ea typeface="나눔고딕"/>
              </a:rPr>
              <a:t>10 </a:t>
            </a:r>
            <a:r>
              <a:rPr lang="ko-KR" altLang="en-US" sz="1500" b="1" dirty="0" smtClean="0">
                <a:latin typeface="나눔고딕"/>
                <a:ea typeface="나눔고딕"/>
              </a:rPr>
              <a:t>이상 일 때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다중공선성이</a:t>
            </a:r>
            <a:r>
              <a:rPr lang="ko-KR" altLang="en-US" sz="1500" b="1" dirty="0" smtClean="0">
                <a:latin typeface="나눔고딕"/>
                <a:ea typeface="나눔고딕"/>
              </a:rPr>
              <a:t> 존재한다고 판단한다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>
                <a:latin typeface="나눔고딕"/>
                <a:ea typeface="나눔고딕"/>
              </a:rPr>
              <a:t>3</a:t>
            </a:r>
            <a:r>
              <a:rPr lang="en-US" altLang="ko-KR" sz="2300" b="1" dirty="0" smtClean="0">
                <a:latin typeface="나눔고딕"/>
                <a:ea typeface="나눔고딕"/>
              </a:rPr>
              <a:t>. </a:t>
            </a:r>
            <a:r>
              <a:rPr lang="ko-KR" altLang="en-US" sz="2300" b="1" dirty="0" err="1" smtClean="0">
                <a:latin typeface="나눔고딕"/>
                <a:ea typeface="나눔고딕"/>
              </a:rPr>
              <a:t>정규</a:t>
            </a:r>
            <a:r>
              <a:rPr lang="ko-KR" altLang="en-US" sz="2300" b="1" dirty="0" err="1">
                <a:latin typeface="나눔고딕"/>
                <a:ea typeface="나눔고딕"/>
              </a:rPr>
              <a:t>성</a:t>
            </a:r>
            <a:endParaRPr lang="en-US" altLang="ko-KR" sz="2300" b="1" dirty="0" smtClean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71" y="2564904"/>
            <a:ext cx="4467849" cy="22386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432" y="5085184"/>
            <a:ext cx="884551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err="1" smtClean="0">
                <a:latin typeface="나눔고딕"/>
                <a:ea typeface="나눔고딕"/>
              </a:rPr>
              <a:t>오차항이</a:t>
            </a:r>
            <a:r>
              <a:rPr lang="ko-KR" altLang="en-US" sz="1500" b="1" dirty="0" smtClean="0">
                <a:latin typeface="나눔고딕"/>
                <a:ea typeface="나눔고딕"/>
              </a:rPr>
              <a:t> 평균 </a:t>
            </a:r>
            <a:r>
              <a:rPr lang="en-US" altLang="ko-KR" sz="1500" b="1" dirty="0" smtClean="0">
                <a:latin typeface="나눔고딕"/>
                <a:ea typeface="나눔고딕"/>
              </a:rPr>
              <a:t>0, </a:t>
            </a:r>
            <a:r>
              <a:rPr lang="ko-KR" altLang="en-US" sz="1500" b="1" dirty="0" smtClean="0">
                <a:latin typeface="나눔고딕"/>
                <a:ea typeface="나눔고딕"/>
              </a:rPr>
              <a:t>분산 시그마 제곱인 정규분포를 따른다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500" b="1" dirty="0" err="1" smtClean="0">
                <a:latin typeface="나눔고딕"/>
                <a:ea typeface="나눔고딕"/>
              </a:rPr>
              <a:t>정규성을</a:t>
            </a:r>
            <a:r>
              <a:rPr lang="ko-KR" altLang="en-US" sz="1500" b="1" dirty="0" smtClean="0">
                <a:latin typeface="나눔고딕"/>
                <a:ea typeface="나눔고딕"/>
              </a:rPr>
              <a:t> 만족하면</a:t>
            </a:r>
            <a:r>
              <a:rPr lang="en-US" altLang="ko-KR" sz="1500" b="1" dirty="0" smtClean="0">
                <a:latin typeface="나눔고딕"/>
                <a:ea typeface="나눔고딕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1500" b="1" dirty="0" smtClean="0">
                <a:latin typeface="나눔고딕"/>
                <a:ea typeface="나눔고딕"/>
              </a:rPr>
              <a:t>     </a:t>
            </a:r>
            <a:r>
              <a:rPr lang="ko-KR" altLang="en-US" sz="1500" b="1" dirty="0" err="1" smtClean="0">
                <a:latin typeface="나눔고딕"/>
                <a:ea typeface="나눔고딕"/>
              </a:rPr>
              <a:t>잔차항의</a:t>
            </a:r>
            <a:r>
              <a:rPr lang="ko-KR" altLang="en-US" sz="1500" b="1" dirty="0" smtClean="0">
                <a:latin typeface="나눔고딕"/>
                <a:ea typeface="나눔고딕"/>
              </a:rPr>
              <a:t> 히스토그램 좌우대칭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smtClean="0">
                <a:latin typeface="나눔고딕"/>
                <a:ea typeface="나눔고딕"/>
              </a:rPr>
              <a:t>종모양</a:t>
            </a:r>
            <a:r>
              <a:rPr lang="en-US" altLang="ko-KR" sz="1500" b="1" dirty="0" smtClean="0">
                <a:latin typeface="나눔고딕"/>
                <a:ea typeface="나눔고딕"/>
              </a:rPr>
              <a:t>(</a:t>
            </a:r>
            <a:r>
              <a:rPr lang="ko-KR" altLang="en-US" sz="1500" b="1" dirty="0" smtClean="0">
                <a:latin typeface="나눔고딕"/>
                <a:ea typeface="나눔고딕"/>
              </a:rPr>
              <a:t>정규분포</a:t>
            </a:r>
            <a:r>
              <a:rPr lang="en-US" altLang="ko-KR" sz="1500" b="1" dirty="0" smtClean="0">
                <a:latin typeface="나눔고딕"/>
                <a:ea typeface="나눔고딕"/>
              </a:rPr>
              <a:t>)</a:t>
            </a:r>
            <a:r>
              <a:rPr lang="ko-KR" altLang="en-US" sz="1500" b="1" dirty="0" smtClean="0">
                <a:latin typeface="나눔고딕"/>
                <a:ea typeface="나눔고딕"/>
              </a:rPr>
              <a:t>이며  </a:t>
            </a:r>
            <a:r>
              <a:rPr lang="en-US" altLang="ko-KR" sz="1500" b="1" dirty="0" smtClean="0">
                <a:latin typeface="나눔고딕"/>
                <a:ea typeface="나눔고딕"/>
              </a:rPr>
              <a:t>QQ-plot</a:t>
            </a:r>
            <a:r>
              <a:rPr lang="ko-KR" altLang="en-US" sz="1500" b="1" dirty="0" smtClean="0">
                <a:latin typeface="나눔고딕"/>
                <a:ea typeface="나눔고딕"/>
              </a:rPr>
              <a:t>이 직선모양이다</a:t>
            </a:r>
            <a:r>
              <a:rPr lang="en-US" altLang="ko-KR" sz="1500" b="1" dirty="0" smtClean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1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05"/>
            <a:ext cx="9144000" cy="864235"/>
          </a:xfrm>
          <a:prstGeom prst="rect">
            <a:avLst/>
          </a:prstGeom>
          <a:solidFill>
            <a:srgbClr val="3A5B90"/>
          </a:solidFill>
          <a:ln>
            <a:solidFill>
              <a:srgbClr val="3A5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1460" y="6597650"/>
            <a:ext cx="482473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7945" y="6433820"/>
            <a:ext cx="3960495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ⓒ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함초롬돋움" pitchFamily="50" charset="-127"/>
                <a:cs typeface="Leelawadee UI" pitchFamily="34" charset="-34"/>
              </a:rPr>
              <a:t>2017. SNU Growth Hackers all rights reserved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cs typeface="Leelawadee UI" pitchFamily="34" charset="-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405" y="1124585"/>
            <a:ext cx="144145" cy="504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330" y="198755"/>
            <a:ext cx="73723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>
                <a:solidFill>
                  <a:schemeClr val="bg1">
                    <a:lumMod val="95000"/>
                  </a:schemeClr>
                </a:solidFill>
                <a:latin typeface="Copperplate Gothic Bold" charset="0"/>
                <a:ea typeface="Copperplate Gothic Bold" charset="0"/>
              </a:rPr>
              <a:t>01</a:t>
            </a:r>
            <a:endParaRPr lang="ko-KR" altLang="en-US" sz="3600" b="0" cap="none" dirty="0">
              <a:solidFill>
                <a:schemeClr val="bg1">
                  <a:lumMod val="95000"/>
                </a:schemeClr>
              </a:solidFill>
              <a:latin typeface="Copperplate Gothic Bold" charset="0"/>
              <a:ea typeface="Copperplate Gothic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565" y="230505"/>
            <a:ext cx="3475631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단순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·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다중 </a:t>
            </a:r>
            <a:r>
              <a:rPr lang="en-US" altLang="ko-KR" sz="2800" b="1" cap="none" dirty="0" err="1">
                <a:solidFill>
                  <a:schemeClr val="bg1">
                    <a:lumMod val="95000"/>
                  </a:schemeClr>
                </a:solidFill>
                <a:latin typeface="HY헤드라인M" charset="0"/>
                <a:ea typeface="HY헤드라인M" charset="0"/>
              </a:rPr>
              <a:t>회귀분석</a:t>
            </a:r>
            <a:endParaRPr lang="ko-KR" altLang="en-US" sz="2800" b="1" cap="none" dirty="0">
              <a:solidFill>
                <a:schemeClr val="bg1">
                  <a:lumMod val="9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020" y="17145"/>
            <a:ext cx="128143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헤드라인M" charset="0"/>
                <a:ea typeface="HY헤드라인M" charset="0"/>
              </a:rPr>
              <a:t>&lt; 회귀분석 &gt;</a:t>
            </a:r>
            <a:endParaRPr lang="ko-KR" altLang="en-US" sz="1600" b="1" cap="none" dirty="0">
              <a:solidFill>
                <a:schemeClr val="bg2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3450" y="46355"/>
            <a:ext cx="16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SESSION  # 14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2928" y="1161908"/>
            <a:ext cx="6513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 smtClean="0">
                <a:latin typeface="나눔고딕"/>
                <a:ea typeface="나눔고딕"/>
              </a:rPr>
              <a:t>선형 회귀 기본 가정</a:t>
            </a:r>
            <a:endParaRPr lang="ko-KR" altLang="en-US" sz="2300" b="1" dirty="0"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52" y="1772816"/>
            <a:ext cx="3744416" cy="55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 smtClean="0">
                <a:latin typeface="나눔고딕"/>
                <a:ea typeface="나눔고딕"/>
              </a:rPr>
              <a:t>4. </a:t>
            </a:r>
            <a:r>
              <a:rPr lang="ko-KR" altLang="en-US" sz="2300" b="1" dirty="0" smtClean="0">
                <a:latin typeface="나눔고딕"/>
                <a:ea typeface="나눔고딕"/>
              </a:rPr>
              <a:t>등분산성</a:t>
            </a:r>
            <a:endParaRPr lang="en-US" altLang="ko-KR" sz="2300" b="1" dirty="0" smtClean="0">
              <a:latin typeface="나눔고딕"/>
              <a:ea typeface="나눔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8" y="2521475"/>
            <a:ext cx="3791479" cy="213389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9" y="2521474"/>
            <a:ext cx="4035843" cy="21053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0012" y="5071105"/>
            <a:ext cx="88455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latin typeface="나눔고딕"/>
                <a:ea typeface="나눔고딕"/>
              </a:rPr>
              <a:t>오차항의 분산이 동일하다</a:t>
            </a:r>
            <a:r>
              <a:rPr lang="en-US" altLang="ko-KR" sz="2000" b="1" dirty="0" smtClean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6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Pages>9</Pages>
  <Words>3001</Words>
  <Characters>0</Characters>
  <Application>Microsoft Office PowerPoint</Application>
  <DocSecurity>0</DocSecurity>
  <PresentationFormat>화면 슬라이드 쇼(4:3)</PresentationFormat>
  <Lines>0</Lines>
  <Paragraphs>702</Paragraphs>
  <Slides>61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80" baseType="lpstr">
      <vt:lpstr>굴림</vt:lpstr>
      <vt:lpstr>Arial</vt:lpstr>
      <vt:lpstr>함초롬바탕</vt:lpstr>
      <vt:lpstr>MathJax_Math-Web</vt:lpstr>
      <vt:lpstr>HY헤드라인M</vt:lpstr>
      <vt:lpstr>Raleway</vt:lpstr>
      <vt:lpstr>함초롬돋움</vt:lpstr>
      <vt:lpstr>MathJax_Main-Web</vt:lpstr>
      <vt:lpstr>나눔바른고딕</vt:lpstr>
      <vt:lpstr>나눔고딕</vt:lpstr>
      <vt:lpstr>Leelawadee UI</vt:lpstr>
      <vt:lpstr>Segoe UI Black</vt:lpstr>
      <vt:lpstr>Malgun Gothic</vt:lpstr>
      <vt:lpstr>Cambria Math</vt:lpstr>
      <vt:lpstr>맑은 고딕 Semilight</vt:lpstr>
      <vt:lpstr>Century Gothic</vt:lpstr>
      <vt:lpstr>다음_SemiBold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Suji Jeong</dc:creator>
  <cp:lastModifiedBy>suji</cp:lastModifiedBy>
  <cp:revision>51</cp:revision>
  <dcterms:modified xsi:type="dcterms:W3CDTF">2017-08-17T15:08:27Z</dcterms:modified>
</cp:coreProperties>
</file>